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760" r:id="rId1"/>
  </p:sldMasterIdLst>
  <p:notesMasterIdLst>
    <p:notesMasterId r:id="rId10"/>
  </p:notesMasterIdLst>
  <p:sldIdLst>
    <p:sldId id="303" r:id="rId2"/>
    <p:sldId id="2076137279" r:id="rId3"/>
    <p:sldId id="2076137596" r:id="rId4"/>
    <p:sldId id="2076137602" r:id="rId5"/>
    <p:sldId id="2076137593" r:id="rId6"/>
    <p:sldId id="2076137595" r:id="rId7"/>
    <p:sldId id="2076137601" r:id="rId8"/>
    <p:sldId id="2076137597" r:id="rId9"/>
  </p:sldIdLst>
  <p:sldSz cx="9144000" cy="5143500" type="screen16x9"/>
  <p:notesSz cx="7102475" cy="9388475"/>
  <p:embeddedFontLst>
    <p:embeddedFont>
      <p:font typeface="Trebuchet MS" panose="020B0603020202020204" pitchFamily="34" charset="0"/>
      <p:regular r:id="rId11"/>
      <p:bold r:id="rId12"/>
      <p:italic r:id="rId13"/>
      <p:boldItalic r:id="rId14"/>
    </p:embeddedFont>
    <p:embeddedFont>
      <p:font typeface="Wingdings 3" panose="05040102010807070707" pitchFamily="18" charset="2"/>
      <p:regular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54">
          <p15:clr>
            <a:srgbClr val="9AA0A6"/>
          </p15:clr>
        </p15:guide>
        <p15:guide id="2" pos="4463">
          <p15:clr>
            <a:srgbClr val="9AA0A6"/>
          </p15:clr>
        </p15:guide>
        <p15:guide id="3" orient="horz" pos="2494">
          <p15:clr>
            <a:srgbClr val="9AA0A6"/>
          </p15:clr>
        </p15:guide>
        <p15:guide id="4" pos="1065">
          <p15:clr>
            <a:srgbClr val="9AA0A6"/>
          </p15:clr>
        </p15:guide>
        <p15:guide id="5" pos="1701">
          <p15:clr>
            <a:srgbClr val="9AA0A6"/>
          </p15:clr>
        </p15:guide>
        <p15:guide id="6" pos="3644">
          <p15:clr>
            <a:srgbClr val="9AA0A6"/>
          </p15:clr>
        </p15:guide>
        <p15:guide id="7" pos="2727">
          <p15:clr>
            <a:srgbClr val="9AA0A6"/>
          </p15:clr>
        </p15:guide>
        <p15:guide id="8" pos="3081">
          <p15:clr>
            <a:srgbClr val="9AA0A6"/>
          </p15:clr>
        </p15:guide>
        <p15:guide id="9" pos="291">
          <p15:clr>
            <a:srgbClr val="747775"/>
          </p15:clr>
        </p15:guide>
        <p15:guide id="10" pos="5445">
          <p15:clr>
            <a:srgbClr val="747775"/>
          </p15:clr>
        </p15:guide>
        <p15:guide id="11" orient="horz" pos="721">
          <p15:clr>
            <a:srgbClr val="747775"/>
          </p15:clr>
        </p15:guide>
        <p15:guide id="12" orient="horz" pos="2999">
          <p15:clr>
            <a:srgbClr val="747775"/>
          </p15:clr>
        </p15:guide>
        <p15:guide id="13" orient="horz" pos="283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0952"/>
  </p:normalViewPr>
  <p:slideViewPr>
    <p:cSldViewPr snapToGrid="0">
      <p:cViewPr varScale="1">
        <p:scale>
          <a:sx n="133" d="100"/>
          <a:sy n="133" d="100"/>
        </p:scale>
        <p:origin x="984" y="114"/>
      </p:cViewPr>
      <p:guideLst>
        <p:guide orient="horz" pos="454"/>
        <p:guide pos="4463"/>
        <p:guide orient="horz" pos="2494"/>
        <p:guide pos="1065"/>
        <p:guide pos="1701"/>
        <p:guide pos="3644"/>
        <p:guide pos="2727"/>
        <p:guide pos="3081"/>
        <p:guide pos="291"/>
        <p:guide pos="5445"/>
        <p:guide orient="horz" pos="721"/>
        <p:guide orient="horz" pos="2999"/>
        <p:guide orient="horz" pos="2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lIns="94229" tIns="47114" rIns="94229" bIns="47114"/>
          <a:lstStyle/>
          <a:p>
            <a:pPr algn="r" defTabSz="971029">
              <a:buClrTx/>
              <a:defRPr/>
            </a:pPr>
            <a:fld id="{51939CB0-57D4-46B7-B8EE-B12042E1F6A5}" type="slidenum">
              <a:rPr lang="en-US" sz="1200" kern="120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pPr algn="r" defTabSz="971029">
                <a:buClrTx/>
                <a:defRPr/>
              </a:pPr>
              <a:t>4</a:t>
            </a:fld>
            <a:endParaRPr lang="en-US" sz="1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8080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lIns="94229" tIns="47114" rIns="94229" bIns="47114"/>
          <a:lstStyle/>
          <a:p>
            <a:pPr algn="r" defTabSz="971029">
              <a:buClrTx/>
              <a:defRPr/>
            </a:pPr>
            <a:fld id="{51939CB0-57D4-46B7-B8EE-B12042E1F6A5}" type="slidenum">
              <a:rPr lang="en-US" sz="1200" kern="120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pPr algn="r" defTabSz="971029">
                <a:buClrTx/>
                <a:defRPr/>
              </a:pPr>
              <a:t>5</a:t>
            </a:fld>
            <a:endParaRPr lang="en-US" sz="1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2880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lIns="94229" tIns="47114" rIns="94229" bIns="47114"/>
          <a:lstStyle/>
          <a:p>
            <a:pPr algn="r" defTabSz="971029">
              <a:buClrTx/>
              <a:defRPr/>
            </a:pPr>
            <a:fld id="{51939CB0-57D4-46B7-B8EE-B12042E1F6A5}" type="slidenum">
              <a:rPr lang="en-US" sz="1200" kern="120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pPr algn="r" defTabSz="971029">
                <a:buClrTx/>
                <a:defRPr/>
              </a:pPr>
              <a:t>7</a:t>
            </a:fld>
            <a:endParaRPr lang="en-US" sz="1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389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03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372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171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7167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64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774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1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80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4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86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58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573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03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9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2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529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src.microsoft.com/update-guide/releaseNote/2024-Ma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isa.gov/news-events/alerts/2024/03/12/adobe-releases-security-updates-multiple-products" TargetMode="External"/><Relationship Id="rId4" Type="http://schemas.openxmlformats.org/officeDocument/2006/relationships/hyperlink" Target="https://sec.cloudapps.cisco.com/security/center/publicationListing.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sa.gov/news-events/alerts/2024/03/12/fortinet-releases-security-updates-multiple-produc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upport.apple.com/en-us/HT201222" TargetMode="External"/><Relationship Id="rId4" Type="http://schemas.openxmlformats.org/officeDocument/2006/relationships/hyperlink" Target="https://www.malwarebytes.com/blog/news/2024/03/update-now-jetbrains-teamcity-vulnerability-abused-at-scal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sa.gov/sites/default/files/2024-03/Fact-Sheet-PRC-State-Sponsored-Cyber-Activity-Actions-for-Critical-Infrastructure-Leaders-508c.pdf" TargetMode="External"/><Relationship Id="rId2" Type="http://schemas.openxmlformats.org/officeDocument/2006/relationships/hyperlink" Target="https://www.bleepingcomputer.com/news/security/hackers-exploit-windows-smartscreen-flaw-to-drop-darkgate-malwar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leepingcomputer.com/news/security/att-says-leaked-data-of-70-million-people-is-not-from-its-systems/" TargetMode="External"/><Relationship Id="rId4" Type="http://schemas.openxmlformats.org/officeDocument/2006/relationships/hyperlink" Target="https://www.bleepingcomputer.com/news/security/fujitsu-found-malware-on-it-systems-confirms-data-breach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dmin@gocybercollective.or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ocybercollective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and green logo&#10;&#10;Description automatically generated with low confidence">
            <a:extLst>
              <a:ext uri="{FF2B5EF4-FFF2-40B4-BE49-F238E27FC236}">
                <a16:creationId xmlns:a16="http://schemas.microsoft.com/office/drawing/2014/main" id="{539DE62B-D0AE-9B85-482C-A5B69F101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810" y="1462231"/>
            <a:ext cx="5966380" cy="2219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849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88C7-0420-262A-0BA7-4C0C81A4E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250" y="450730"/>
            <a:ext cx="6447501" cy="532682"/>
          </a:xfrm>
        </p:spPr>
        <p:txBody>
          <a:bodyPr>
            <a:noAutofit/>
          </a:bodyPr>
          <a:lstStyle/>
          <a:p>
            <a:pPr algn="ctr"/>
            <a:r>
              <a:rPr lang="en-US" sz="40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March 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81352-9D58-74AE-3BD8-11D86004C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52" y="1145158"/>
            <a:ext cx="8701896" cy="3450563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0" indent="0">
              <a:buNone/>
            </a:pPr>
            <a:endParaRPr lang="en-US" sz="3000" dirty="0">
              <a:solidFill>
                <a:schemeClr val="tx1"/>
              </a:solidFill>
            </a:endParaRPr>
          </a:p>
          <a:p>
            <a:r>
              <a:rPr lang="en-US" sz="3000" dirty="0">
                <a:solidFill>
                  <a:schemeClr val="tx1"/>
                </a:solidFill>
              </a:rPr>
              <a:t>Seeking Additional SIG’s</a:t>
            </a:r>
          </a:p>
          <a:p>
            <a:r>
              <a:rPr lang="en-US" sz="3000" dirty="0">
                <a:solidFill>
                  <a:schemeClr val="tx1"/>
                </a:solidFill>
              </a:rPr>
              <a:t>Melissa Cutcher- Technology First is now a member of GoCyber Collective’s Board</a:t>
            </a:r>
          </a:p>
          <a:p>
            <a:r>
              <a:rPr lang="en-US" sz="3000" dirty="0">
                <a:solidFill>
                  <a:schemeClr val="tx1"/>
                </a:solidFill>
              </a:rPr>
              <a:t>Sinclair Community College is partnering with Fortinet</a:t>
            </a:r>
          </a:p>
          <a:p>
            <a:pPr marL="0" indent="0">
              <a:buNone/>
            </a:pPr>
            <a:endParaRPr lang="en-US" sz="3000" dirty="0">
              <a:solidFill>
                <a:schemeClr val="tx1"/>
              </a:solidFill>
            </a:endParaRPr>
          </a:p>
          <a:p>
            <a:pPr marL="685800" lvl="2" indent="0">
              <a:buNone/>
            </a:pPr>
            <a:endParaRPr lang="en-US" sz="19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980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2D8D0-7340-3E40-1FD1-4EEABC6FA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8700" y="1421800"/>
            <a:ext cx="6451300" cy="123472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90C226"/>
                </a:solidFill>
              </a:rPr>
              <a:t>March Threat Briefing</a:t>
            </a:r>
          </a:p>
        </p:txBody>
      </p:sp>
    </p:spTree>
    <p:extLst>
      <p:ext uri="{BB962C8B-B14F-4D97-AF65-F5344CB8AC3E}">
        <p14:creationId xmlns:p14="http://schemas.microsoft.com/office/powerpoint/2010/main" val="389598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88C7-0420-262A-0BA7-4C0C81A4E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250" y="450730"/>
            <a:ext cx="6447501" cy="532682"/>
          </a:xfrm>
        </p:spPr>
        <p:txBody>
          <a:bodyPr>
            <a:noAutofit/>
          </a:bodyPr>
          <a:lstStyle/>
          <a:p>
            <a:pPr algn="ctr"/>
            <a:r>
              <a:rPr lang="en-US" sz="405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March Threat Briefing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81352-9D58-74AE-3BD8-11D86004C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52" y="1145158"/>
            <a:ext cx="8701896" cy="3450563"/>
          </a:xfr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sz="2400" kern="0" dirty="0">
                <a:solidFill>
                  <a:srgbClr val="90C22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Patch Week</a:t>
            </a:r>
          </a:p>
          <a:p>
            <a:pPr lvl="2"/>
            <a:r>
              <a:rPr lang="en-US" sz="2200" kern="0" dirty="0">
                <a:solidFill>
                  <a:srgbClr val="90C22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Microsoft - </a:t>
            </a:r>
            <a:r>
              <a:rPr lang="en-US" sz="2200" dirty="0">
                <a:hlinkClick r:id="rId3" tooltip="https://msrc.microsoft.com/update-guide/releasenote/2024-mar"/>
              </a:rPr>
              <a:t>March 2024 Security Updates - Release Notes - Security Update Guide – Microsoft</a:t>
            </a:r>
            <a:br>
              <a:rPr lang="en-US" sz="2200" dirty="0"/>
            </a:br>
            <a:endParaRPr lang="en-US" sz="2200" kern="0" dirty="0">
              <a:solidFill>
                <a:srgbClr val="90C22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200" kern="0" dirty="0">
                <a:solidFill>
                  <a:srgbClr val="90C22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Cisco IOS and Secure Client - </a:t>
            </a:r>
            <a:r>
              <a:rPr lang="en-US" sz="2200" dirty="0">
                <a:hlinkClick r:id="rId4" tooltip="https://sec.cloudapps.cisco.com/security/center/publicationlisting.x"/>
              </a:rPr>
              <a:t>Security Advisories (cisco.com)</a:t>
            </a:r>
            <a:br>
              <a:rPr lang="en-US" sz="2200" dirty="0"/>
            </a:br>
            <a:endParaRPr lang="en-US" sz="2200" kern="0" dirty="0">
              <a:solidFill>
                <a:srgbClr val="90C22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200" kern="0" dirty="0">
                <a:solidFill>
                  <a:srgbClr val="90C22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Adobe - </a:t>
            </a:r>
            <a:r>
              <a:rPr lang="en-US" sz="2200" dirty="0">
                <a:hlinkClick r:id="rId5" tooltip="https://www.cisa.gov/news-events/alerts/2024/03/12/adobe-releases-security-updates-multiple-products"/>
              </a:rPr>
              <a:t>Adobe Releases Security Updates for Multiple Products | CISA</a:t>
            </a:r>
            <a:endParaRPr lang="en-US" sz="2200" kern="0" dirty="0">
              <a:solidFill>
                <a:srgbClr val="90C22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50" kern="0" dirty="0">
              <a:solidFill>
                <a:srgbClr val="90C22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50" kern="0" dirty="0">
              <a:solidFill>
                <a:srgbClr val="90C22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50" kern="0" dirty="0">
              <a:solidFill>
                <a:srgbClr val="90C226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25" kern="100" dirty="0">
              <a:solidFill>
                <a:srgbClr val="90C226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50" dirty="0">
              <a:solidFill>
                <a:schemeClr val="tx1"/>
              </a:solidFill>
            </a:endParaRPr>
          </a:p>
          <a:p>
            <a:endParaRPr lang="en-US" sz="22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004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88C7-0420-262A-0BA7-4C0C81A4E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250" y="450730"/>
            <a:ext cx="6447501" cy="532682"/>
          </a:xfrm>
        </p:spPr>
        <p:txBody>
          <a:bodyPr>
            <a:noAutofit/>
          </a:bodyPr>
          <a:lstStyle/>
          <a:p>
            <a:pPr algn="ctr"/>
            <a:r>
              <a:rPr lang="en-US" sz="405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March Threat Briefing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81352-9D58-74AE-3BD8-11D86004C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52" y="1145158"/>
            <a:ext cx="8701896" cy="3450563"/>
          </a:xfr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sz="2400" kern="0" dirty="0">
                <a:solidFill>
                  <a:srgbClr val="90C22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Patch Week</a:t>
            </a:r>
          </a:p>
          <a:p>
            <a:pPr lvl="2"/>
            <a:r>
              <a:rPr lang="en-US" sz="2200" kern="0" dirty="0" err="1">
                <a:solidFill>
                  <a:srgbClr val="90C22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FortiOS</a:t>
            </a:r>
            <a:r>
              <a:rPr lang="en-US" sz="2200" kern="0" dirty="0">
                <a:solidFill>
                  <a:srgbClr val="90C22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/FortiClient - </a:t>
            </a:r>
            <a:r>
              <a:rPr lang="en-US" sz="2200" dirty="0">
                <a:hlinkClick r:id="rId3" tooltip="https://www.cisa.gov/news-events/alerts/2024/03/12/fortinet-releases-security-updates-multiple-products"/>
              </a:rPr>
              <a:t>Fortinet Releases Security Updates for Multiple Products | CISA</a:t>
            </a:r>
            <a:br>
              <a:rPr lang="en-US" sz="2200" dirty="0"/>
            </a:br>
            <a:endParaRPr lang="en-US" sz="2200" kern="0" dirty="0">
              <a:solidFill>
                <a:srgbClr val="90C22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200" kern="0" dirty="0">
                <a:solidFill>
                  <a:srgbClr val="90C22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Jet Brains/TeamCity - </a:t>
            </a:r>
            <a:r>
              <a:rPr lang="en-US" sz="2200" dirty="0">
                <a:hlinkClick r:id="rId4" tooltip="https://www.malwarebytes.com/blog/news/2024/03/update-now-jetbrains-teamcity-vulnerability-abused-at-scale"/>
              </a:rPr>
              <a:t>Update now! JetBrains TeamCity vulnerability abused at scale | Malwarebytes</a:t>
            </a:r>
            <a:br>
              <a:rPr lang="en-US" sz="2200" dirty="0"/>
            </a:br>
            <a:endParaRPr lang="en-US" sz="2200" kern="0" dirty="0">
              <a:solidFill>
                <a:srgbClr val="90C22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200" kern="0" dirty="0">
                <a:solidFill>
                  <a:srgbClr val="90C22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Apple - </a:t>
            </a:r>
            <a:r>
              <a:rPr lang="en-US" sz="2200" dirty="0">
                <a:hlinkClick r:id="rId5" tooltip="https://support.apple.com/en-us/ht201222"/>
              </a:rPr>
              <a:t>Apple security releases - Apple Support</a:t>
            </a:r>
            <a:endParaRPr lang="en-US" sz="2200" kern="0" dirty="0">
              <a:solidFill>
                <a:srgbClr val="90C22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50" kern="0" dirty="0">
              <a:solidFill>
                <a:srgbClr val="90C22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50" kern="0" dirty="0">
              <a:solidFill>
                <a:srgbClr val="90C22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50" kern="0" dirty="0">
              <a:solidFill>
                <a:srgbClr val="90C226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25" kern="100" dirty="0">
              <a:solidFill>
                <a:srgbClr val="90C226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50" dirty="0">
              <a:solidFill>
                <a:schemeClr val="tx1"/>
              </a:solidFill>
            </a:endParaRPr>
          </a:p>
          <a:p>
            <a:endParaRPr lang="en-US" sz="22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33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88C7-0420-262A-0BA7-4C0C81A4E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250" y="450730"/>
            <a:ext cx="6447501" cy="532682"/>
          </a:xfrm>
        </p:spPr>
        <p:txBody>
          <a:bodyPr>
            <a:noAutofit/>
          </a:bodyPr>
          <a:lstStyle/>
          <a:p>
            <a:pPr algn="ctr"/>
            <a:r>
              <a:rPr lang="en-US" sz="4050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March Threat Briefing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81352-9D58-74AE-3BD8-11D86004C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52" y="1549603"/>
            <a:ext cx="8219564" cy="3450563"/>
          </a:xfrm>
        </p:spPr>
        <p:txBody>
          <a:bodyPr vert="horz" lIns="68580" tIns="34290" rIns="68580" bIns="34290" rtlCol="0" anchor="t">
            <a:normAutofit lnSpcReduction="10000"/>
          </a:bodyPr>
          <a:lstStyle/>
          <a:p>
            <a:r>
              <a:rPr lang="en-US" sz="2000" kern="0" dirty="0">
                <a:solidFill>
                  <a:srgbClr val="90C22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Microsoft SmartScreen - </a:t>
            </a:r>
            <a:r>
              <a:rPr lang="en-US" sz="2000" dirty="0">
                <a:hlinkClick r:id="rId2" tooltip="https://www.bleepingcomputer.com/news/security/hackers-exploit-windows-smartscreen-flaw-to-drop-darkgate-malware/"/>
              </a:rPr>
              <a:t>Hackers exploit Windows SmartScreen flaw to drop </a:t>
            </a:r>
            <a:r>
              <a:rPr lang="en-US" sz="2000" dirty="0" err="1">
                <a:hlinkClick r:id="rId2" tooltip="https://www.bleepingcomputer.com/news/security/hackers-exploit-windows-smartscreen-flaw-to-drop-darkgate-malware/"/>
              </a:rPr>
              <a:t>DarkGate</a:t>
            </a:r>
            <a:r>
              <a:rPr lang="en-US" sz="2000" dirty="0">
                <a:hlinkClick r:id="rId2" tooltip="https://www.bleepingcomputer.com/news/security/hackers-exploit-windows-smartscreen-flaw-to-drop-darkgate-malware/"/>
              </a:rPr>
              <a:t> malware (bleepingcomputer.com)</a:t>
            </a:r>
            <a:br>
              <a:rPr lang="en-US" sz="2000" kern="0" dirty="0">
                <a:solidFill>
                  <a:srgbClr val="90C22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kern="0" dirty="0">
              <a:solidFill>
                <a:srgbClr val="90C22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kern="0" dirty="0">
                <a:solidFill>
                  <a:srgbClr val="90C22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Volt-Typhoon Debrief - </a:t>
            </a:r>
            <a:r>
              <a:rPr lang="en-US" sz="2000" dirty="0">
                <a:hlinkClick r:id="rId3" tooltip="https://www.cisa.gov/sites/default/files/2024-03/fact-sheet-prc-state-sponsored-cyber-activity-actions-for-critical-infrastructure-leaders-508c.pdf"/>
              </a:rPr>
              <a:t>PRC State-Sponsored Cyber Activity: Actions for Critical Infrastructure Leaders (cisa.gov)</a:t>
            </a:r>
            <a:br>
              <a:rPr lang="en-US" sz="2000" kern="0" dirty="0">
                <a:solidFill>
                  <a:srgbClr val="90C22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kern="0" dirty="0">
              <a:solidFill>
                <a:srgbClr val="90C22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kern="0" dirty="0">
                <a:solidFill>
                  <a:srgbClr val="90C22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Fujitsu Breach - </a:t>
            </a:r>
            <a:r>
              <a:rPr lang="en-US" sz="2000" dirty="0">
                <a:hlinkClick r:id="rId4" tooltip="https://www.bleepingcomputer.com/news/security/fujitsu-found-malware-on-it-systems-confirms-data-breach/"/>
              </a:rPr>
              <a:t>Fujitsu found malware on IT systems, confirms data breach (bleepingcomputer.com)</a:t>
            </a:r>
            <a:br>
              <a:rPr lang="en-US" sz="2000" kern="0" dirty="0">
                <a:solidFill>
                  <a:srgbClr val="90C22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kern="0" dirty="0">
              <a:solidFill>
                <a:srgbClr val="90C22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kern="0" dirty="0">
                <a:solidFill>
                  <a:srgbClr val="90C22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AT&amp;T - </a:t>
            </a:r>
            <a:r>
              <a:rPr lang="en-US" sz="2000" dirty="0">
                <a:hlinkClick r:id="rId5" tooltip="https://www.bleepingcomputer.com/news/security/att-says-leaked-data-of-70-million-people-is-not-from-its-systems/"/>
              </a:rPr>
              <a:t>AT&amp;T says leaked data of 70 million people is not from its systems</a:t>
            </a:r>
            <a:endParaRPr lang="en-US" sz="2000" kern="100" dirty="0">
              <a:solidFill>
                <a:srgbClr val="90C226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250" dirty="0">
              <a:solidFill>
                <a:schemeClr val="tx1"/>
              </a:solidFill>
            </a:endParaRPr>
          </a:p>
          <a:p>
            <a:endParaRPr lang="en-US" sz="225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250" dirty="0">
              <a:solidFill>
                <a:schemeClr val="tx1"/>
              </a:solidFill>
            </a:endParaRPr>
          </a:p>
          <a:p>
            <a:endParaRPr lang="en-US" sz="2250" dirty="0">
              <a:solidFill>
                <a:schemeClr val="tx1"/>
              </a:solidFill>
            </a:endParaRPr>
          </a:p>
          <a:p>
            <a:endParaRPr lang="en-US" sz="22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96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88C7-0420-262A-0BA7-4C0C81A4E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250" y="450730"/>
            <a:ext cx="6447501" cy="532682"/>
          </a:xfrm>
        </p:spPr>
        <p:txBody>
          <a:bodyPr>
            <a:noAutofit/>
          </a:bodyPr>
          <a:lstStyle/>
          <a:p>
            <a:pPr algn="ctr"/>
            <a:r>
              <a:rPr lang="en-US" sz="40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81352-9D58-74AE-3BD8-11D86004C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52" y="1145158"/>
            <a:ext cx="8701896" cy="3450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Feel free to email us at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Admin@gocybercollective.org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you have a suggestion on meeting topics, special interest groups, breakfast menu, or anything else we want to hear from you. 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You can register and download past presentations from the website.</a:t>
            </a:r>
          </a:p>
          <a:p>
            <a:pPr lvl="1"/>
            <a:r>
              <a:rPr lang="en-US" sz="2400" dirty="0">
                <a:hlinkClick r:id="rId4"/>
              </a:rPr>
              <a:t>GoCyberCollective.org</a:t>
            </a:r>
            <a:endParaRPr lang="en-US" sz="2400" dirty="0"/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0">
              <a:buNone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184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88C7-0420-262A-0BA7-4C0C81A4E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250" y="450730"/>
            <a:ext cx="6447501" cy="532682"/>
          </a:xfrm>
        </p:spPr>
        <p:txBody>
          <a:bodyPr>
            <a:noAutofit/>
          </a:bodyPr>
          <a:lstStyle/>
          <a:p>
            <a:pPr algn="ctr"/>
            <a:r>
              <a:rPr lang="en-US" sz="4050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Event Sponsors</a:t>
            </a:r>
            <a:endParaRPr lang="en-US" sz="4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B345E333-5A28-17E3-497E-0D94740315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2296" y="2534015"/>
            <a:ext cx="3909886" cy="2606591"/>
          </a:xfrm>
          <a:ln>
            <a:solidFill>
              <a:schemeClr val="tx1"/>
            </a:solidFill>
          </a:ln>
        </p:spPr>
      </p:pic>
      <p:pic>
        <p:nvPicPr>
          <p:cNvPr id="5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EEE174E1-0B8F-46F3-498D-CAC5BBFE08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1687" y="1611142"/>
            <a:ext cx="4267919" cy="113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2950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253</Words>
  <Application>Microsoft Office PowerPoint</Application>
  <PresentationFormat>On-screen Show (16:9)</PresentationFormat>
  <Paragraphs>51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Wingdings 3</vt:lpstr>
      <vt:lpstr>Calibri</vt:lpstr>
      <vt:lpstr>Times New Roman</vt:lpstr>
      <vt:lpstr>Trebuchet MS</vt:lpstr>
      <vt:lpstr>Aptos</vt:lpstr>
      <vt:lpstr>Arial</vt:lpstr>
      <vt:lpstr>Facet</vt:lpstr>
      <vt:lpstr>PowerPoint Presentation</vt:lpstr>
      <vt:lpstr>March Announcements</vt:lpstr>
      <vt:lpstr>March Threat Briefing</vt:lpstr>
      <vt:lpstr>March Threat Briefing</vt:lpstr>
      <vt:lpstr>March Threat Briefing</vt:lpstr>
      <vt:lpstr>March Threat Briefing</vt:lpstr>
      <vt:lpstr>Information</vt:lpstr>
      <vt:lpstr>Event Sponsors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 all MFA is created equal</dc:title>
  <dc:creator>Teresa Bowyer</dc:creator>
  <cp:lastModifiedBy>Judy Brinegar</cp:lastModifiedBy>
  <cp:revision>6</cp:revision>
  <cp:lastPrinted>2024-03-19T19:47:34Z</cp:lastPrinted>
  <dcterms:modified xsi:type="dcterms:W3CDTF">2024-03-19T20:00:27Z</dcterms:modified>
</cp:coreProperties>
</file>