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760" r:id="rId2"/>
  </p:sldMasterIdLst>
  <p:notesMasterIdLst>
    <p:notesMasterId r:id="rId68"/>
  </p:notesMasterIdLst>
  <p:sldIdLst>
    <p:sldId id="303" r:id="rId3"/>
    <p:sldId id="2076137279" r:id="rId4"/>
    <p:sldId id="2076137607" r:id="rId5"/>
    <p:sldId id="256" r:id="rId6"/>
    <p:sldId id="257" r:id="rId7"/>
    <p:sldId id="258" r:id="rId8"/>
    <p:sldId id="411" r:id="rId9"/>
    <p:sldId id="412" r:id="rId10"/>
    <p:sldId id="413" r:id="rId11"/>
    <p:sldId id="415" r:id="rId12"/>
    <p:sldId id="414" r:id="rId13"/>
    <p:sldId id="394" r:id="rId14"/>
    <p:sldId id="416" r:id="rId15"/>
    <p:sldId id="399" r:id="rId16"/>
    <p:sldId id="259" r:id="rId17"/>
    <p:sldId id="389" r:id="rId18"/>
    <p:sldId id="261" r:id="rId19"/>
    <p:sldId id="367" r:id="rId20"/>
    <p:sldId id="404" r:id="rId21"/>
    <p:sldId id="365" r:id="rId22"/>
    <p:sldId id="408" r:id="rId23"/>
    <p:sldId id="401" r:id="rId24"/>
    <p:sldId id="402" r:id="rId25"/>
    <p:sldId id="410" r:id="rId26"/>
    <p:sldId id="372" r:id="rId27"/>
    <p:sldId id="400" r:id="rId28"/>
    <p:sldId id="373" r:id="rId29"/>
    <p:sldId id="366" r:id="rId30"/>
    <p:sldId id="409" r:id="rId31"/>
    <p:sldId id="377" r:id="rId32"/>
    <p:sldId id="379" r:id="rId33"/>
    <p:sldId id="359" r:id="rId34"/>
    <p:sldId id="380" r:id="rId35"/>
    <p:sldId id="350" r:id="rId36"/>
    <p:sldId id="349" r:id="rId37"/>
    <p:sldId id="361" r:id="rId38"/>
    <p:sldId id="277" r:id="rId39"/>
    <p:sldId id="405" r:id="rId40"/>
    <p:sldId id="406" r:id="rId41"/>
    <p:sldId id="356" r:id="rId42"/>
    <p:sldId id="360" r:id="rId43"/>
    <p:sldId id="353" r:id="rId44"/>
    <p:sldId id="392" r:id="rId45"/>
    <p:sldId id="385" r:id="rId46"/>
    <p:sldId id="384" r:id="rId47"/>
    <p:sldId id="386" r:id="rId48"/>
    <p:sldId id="352" r:id="rId49"/>
    <p:sldId id="2076137596" r:id="rId50"/>
    <p:sldId id="2076137606" r:id="rId51"/>
    <p:sldId id="2076137603" r:id="rId52"/>
    <p:sldId id="2076137604" r:id="rId53"/>
    <p:sldId id="2076137601" r:id="rId54"/>
    <p:sldId id="2076137597" r:id="rId55"/>
    <p:sldId id="266" r:id="rId56"/>
    <p:sldId id="265" r:id="rId57"/>
    <p:sldId id="267" r:id="rId58"/>
    <p:sldId id="268" r:id="rId59"/>
    <p:sldId id="269" r:id="rId60"/>
    <p:sldId id="270" r:id="rId61"/>
    <p:sldId id="271" r:id="rId62"/>
    <p:sldId id="272" r:id="rId63"/>
    <p:sldId id="273" r:id="rId64"/>
    <p:sldId id="274" r:id="rId65"/>
    <p:sldId id="275" r:id="rId66"/>
    <p:sldId id="276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FE460F-1DE8-289E-7CCF-CAD4EB493DFD}" v="59" dt="2024-10-15T13:56:19.5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/>
    <p:restoredTop sz="95753"/>
  </p:normalViewPr>
  <p:slideViewPr>
    <p:cSldViewPr snapToGrid="0">
      <p:cViewPr varScale="1">
        <p:scale>
          <a:sx n="122" d="100"/>
          <a:sy n="122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5DAC7-47B4-324E-B3C7-00C8B384626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B3602-690A-1249-BC11-1438C87FE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02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B3602-690A-1249-BC11-1438C87FEF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69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B3602-690A-1249-BC11-1438C87FEF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8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B3602-690A-1249-BC11-1438C87FEF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33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B3602-690A-1249-BC11-1438C87FEF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57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play with something is to explore its possibilities and test its limits.  These are some of the primary tenets of cybersecurity, specifically pentesting.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B3602-690A-1249-BC11-1438C87FEF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59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229" tIns="47114" rIns="94229" bIns="47114"/>
          <a:lstStyle/>
          <a:p>
            <a:pPr algn="r" defTabSz="971029">
              <a:buClrTx/>
              <a:defRPr/>
            </a:pPr>
            <a:fld id="{51939CB0-57D4-46B7-B8EE-B12042E1F6A5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r" defTabSz="971029">
                <a:buClrTx/>
                <a:defRPr/>
              </a:pPr>
              <a:t>49</a:t>
            </a:fld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5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229" tIns="47114" rIns="94229" bIns="47114"/>
          <a:lstStyle/>
          <a:p>
            <a:pPr algn="r" defTabSz="971029">
              <a:buClrTx/>
              <a:defRPr/>
            </a:pPr>
            <a:fld id="{51939CB0-57D4-46B7-B8EE-B12042E1F6A5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r" defTabSz="971029">
                <a:buClrTx/>
                <a:defRPr/>
              </a:pPr>
              <a:t>50</a:t>
            </a:fld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080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229" tIns="47114" rIns="94229" bIns="47114"/>
          <a:lstStyle/>
          <a:p>
            <a:pPr algn="r" defTabSz="971029">
              <a:buClrTx/>
              <a:defRPr/>
            </a:pPr>
            <a:fld id="{51939CB0-57D4-46B7-B8EE-B12042E1F6A5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r" defTabSz="971029">
                <a:buClrTx/>
                <a:defRPr/>
              </a:pPr>
              <a:t>51</a:t>
            </a:fld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330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4229" tIns="47114" rIns="94229" bIns="47114"/>
          <a:lstStyle/>
          <a:p>
            <a:pPr algn="r" defTabSz="971029">
              <a:buClrTx/>
              <a:defRPr/>
            </a:pPr>
            <a:fld id="{51939CB0-57D4-46B7-B8EE-B12042E1F6A5}" type="slidenum">
              <a:rPr lang="en-US" sz="12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algn="r" defTabSz="971029">
                <a:buClrTx/>
                <a:defRPr/>
              </a:pPr>
              <a:t>52</a:t>
            </a:fld>
            <a:endParaRPr lang="en-US" sz="12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8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08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4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56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0134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829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28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595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47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494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7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05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44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45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90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868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6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6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81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73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030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70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92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1"/>
            <a:ext cx="8596668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252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32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372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9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17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98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7167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649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74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0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1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53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0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53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870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25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71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80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529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arduino.cc/software/" TargetMode="External"/><Relationship Id="rId2" Type="http://schemas.openxmlformats.org/officeDocument/2006/relationships/hyperlink" Target="https://www.raspberrypi.com/softwar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owasp.org/www-project-top-10-insider-threats/docs/2023/INT07_2023-Insecure_Passwords_and_Default_Credentials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cisa.gov/news-events/alerts/2013/06/24/risks-default-passwords-interne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rc.nist.gov/pubs/ir/8259/a/final" TargetMode="External"/><Relationship Id="rId5" Type="http://schemas.openxmlformats.org/officeDocument/2006/relationships/hyperlink" Target="https://owasp.org/Top10/A04_2021-Insecure_Design/" TargetMode="External"/><Relationship Id="rId4" Type="http://schemas.openxmlformats.org/officeDocument/2006/relationships/hyperlink" Target="https://owasp.org/Top10/A05_2021-Security_Misconfiguration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eepingcomputer.com/news/microsoft/zero-click-windows-tcp-ip-rce-impacts-all-systems-with-ipv6-enabled-patch-now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bleepingcomputer.com/news/security/nist-releases-first-encryption-tools-to-resist-quantum-computin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eepingcomputer.com/news/security/solarwinds-fixes-critical-rce-bug-affecting-all-web-help-desk-version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flintbeat.com/internal-network-internet-outage-disrupts-city-of-flints-online-services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magazine.com/brief/kentucky-countys-clerks-office-breached-in-ransomhub-attac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gocybercollective.or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gocybercollective.org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green logo&#10;&#10;Description automatically generated with low confidence">
            <a:extLst>
              <a:ext uri="{FF2B5EF4-FFF2-40B4-BE49-F238E27FC236}">
                <a16:creationId xmlns:a16="http://schemas.microsoft.com/office/drawing/2014/main" id="{539DE62B-D0AE-9B85-482C-A5B69F101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414" y="1949642"/>
            <a:ext cx="7955173" cy="295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49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A07B3-B011-053F-3CA6-5265D58E4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A90F-72F6-235A-2AA5-3A1754F2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CyAD</a:t>
            </a:r>
            <a:r>
              <a:rPr lang="en-US" dirty="0"/>
              <a:t>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931CC-BD83-3811-6658-677E892BF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069" y="2024051"/>
            <a:ext cx="10112005" cy="4292528"/>
          </a:xfrm>
        </p:spPr>
        <p:txBody>
          <a:bodyPr>
            <a:normAutofit/>
          </a:bodyPr>
          <a:lstStyle/>
          <a:p>
            <a:r>
              <a:rPr lang="en-US" sz="3200" dirty="0"/>
              <a:t>Cross-Disciplinary Cybersecurity Collaboration</a:t>
            </a:r>
          </a:p>
          <a:p>
            <a:r>
              <a:rPr lang="en-US" sz="3200" dirty="0"/>
              <a:t>Kyle Jones helped launch </a:t>
            </a:r>
            <a:r>
              <a:rPr lang="en-US" sz="3200" dirty="0" err="1"/>
              <a:t>CyAD</a:t>
            </a:r>
            <a:r>
              <a:rPr lang="en-US" sz="3200" dirty="0"/>
              <a:t> (Cybersecurity Across Disciplines). </a:t>
            </a:r>
          </a:p>
          <a:p>
            <a:r>
              <a:rPr lang="en-US" sz="3200" dirty="0"/>
              <a:t>This conference focuses on the intersection of cybersecurity, manufacturing, and IoT and promotes collaboration across these fields.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3E785-3A2B-6407-51E7-22DBC068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441" y="753228"/>
            <a:ext cx="1024759" cy="102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6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84531-03A1-22FC-85F9-E4FE76CE0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2431-B1A4-08BA-0484-59CD94F46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Grants &amp; National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96726-8819-35D6-7153-372BAA693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28" y="2087113"/>
            <a:ext cx="11281143" cy="4460970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NSF Leadership:</a:t>
            </a:r>
          </a:p>
          <a:p>
            <a:r>
              <a:rPr lang="en-US" sz="3200" dirty="0"/>
              <a:t>Kyle Jones serves as Co-PI of the NSF’s National Cybersecurity Training and Education Center (</a:t>
            </a:r>
            <a:r>
              <a:rPr lang="en-US" sz="3200" dirty="0" err="1"/>
              <a:t>NCyTE</a:t>
            </a:r>
            <a:r>
              <a:rPr lang="en-US" sz="3200" dirty="0"/>
              <a:t>).</a:t>
            </a:r>
          </a:p>
          <a:p>
            <a:r>
              <a:rPr lang="en-US" sz="3200" dirty="0" err="1"/>
              <a:t>CyberCorps</a:t>
            </a:r>
            <a:r>
              <a:rPr lang="en-US" sz="3200" dirty="0"/>
              <a:t>® SFS:</a:t>
            </a:r>
          </a:p>
          <a:p>
            <a:pPr lvl="1"/>
            <a:r>
              <a:rPr lang="en-US" sz="2800" dirty="0"/>
              <a:t>Sinclair was a pioneer in this program, one of the first community colleges to offer it to students, allowing them to serve in cybersecurity roles post-graduation.</a:t>
            </a:r>
          </a:p>
          <a:p>
            <a:r>
              <a:rPr lang="en-US" sz="3200" dirty="0"/>
              <a:t>Jumpstart into Cyber (NSF Grant):</a:t>
            </a:r>
          </a:p>
          <a:p>
            <a:pPr lvl="1"/>
            <a:r>
              <a:rPr lang="en-US" sz="2800" dirty="0"/>
              <a:t>This grant, highlighted by the White House, helps bring diverse students into cybersecurity careers.</a:t>
            </a:r>
          </a:p>
          <a:p>
            <a:r>
              <a:rPr lang="en-US" sz="3200" dirty="0"/>
              <a:t>Sticker Heist (NSF Grant):</a:t>
            </a:r>
          </a:p>
          <a:p>
            <a:pPr lvl="1"/>
            <a:r>
              <a:rPr lang="en-US" sz="2800" dirty="0"/>
              <a:t>A gamified learning experience to teach cybersecurity skills through an interactive puzzle box.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6F444-133D-D016-BB2D-950E21C2B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441" y="753228"/>
            <a:ext cx="1024759" cy="102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9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0ECAD3C7-59F3-1B73-AF47-EF1BD9CAA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4355A-A52E-7E31-6D0F-22D3808A5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360" y="536193"/>
            <a:ext cx="6806067" cy="5785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9039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10417-7052-CBA2-1989-241BF6ADE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7E9A503E-BF61-F892-629B-4BAED5E6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0257C-E212-D46C-B993-1182A7BAB5C0}"/>
              </a:ext>
            </a:extLst>
          </p:cNvPr>
          <p:cNvSpPr txBox="1"/>
          <p:nvPr/>
        </p:nvSpPr>
        <p:spPr>
          <a:xfrm>
            <a:off x="4288221" y="3013501"/>
            <a:ext cx="3217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News Story</a:t>
            </a:r>
          </a:p>
        </p:txBody>
      </p:sp>
    </p:spTree>
    <p:extLst>
      <p:ext uri="{BB962C8B-B14F-4D97-AF65-F5344CB8AC3E}">
        <p14:creationId xmlns:p14="http://schemas.microsoft.com/office/powerpoint/2010/main" val="2468602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AE78C-81E1-7164-304C-CD31335E1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533D9-F370-08B2-F32D-5ED9478C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Sticker Heist</a:t>
            </a: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1982A0B5-9DB7-D9D4-040B-8E8B22C62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866" y="2822880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90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9818-AF30-31B3-4819-3D144F1E1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Sticker heist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658FA-44F7-C9FC-C272-02A4ED865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/>
              </a:rPr>
              <a:t>Sticker Heist is a cybersecurity challenge that encourages teamwork, communication, while teaching cybersecurity principles.</a:t>
            </a:r>
          </a:p>
          <a:p>
            <a:r>
              <a:rPr lang="en-US" dirty="0">
                <a:solidFill>
                  <a:srgbClr val="FFFFFF"/>
                </a:solidFill>
              </a:rPr>
              <a:t>S</a:t>
            </a:r>
            <a:r>
              <a:rPr lang="en-US" dirty="0">
                <a:solidFill>
                  <a:srgbClr val="FFFFFF"/>
                </a:solidFill>
                <a:effectLst/>
              </a:rPr>
              <a:t>elf-contained portable security system protecting a locked box of laptop stickers.</a:t>
            </a:r>
          </a:p>
          <a:p>
            <a:r>
              <a:rPr lang="en-US" dirty="0">
                <a:solidFill>
                  <a:srgbClr val="FFFFFF"/>
                </a:solidFill>
                <a:effectLst/>
              </a:rPr>
              <a:t>However, the system is not 100% secure.</a:t>
            </a:r>
          </a:p>
          <a:p>
            <a:r>
              <a:rPr lang="en-US" dirty="0">
                <a:solidFill>
                  <a:srgbClr val="FFFFFF"/>
                </a:solidFill>
                <a:effectLst/>
              </a:rPr>
              <a:t>There are several vulnerabilities that challenges students while learning, or practicing, cybersecurity.</a:t>
            </a: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2BBF734A-9F67-6306-3F99-0D56F66DD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8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37676-F4D5-DC12-7262-E86316F8A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A59FE-1462-99A1-9555-1B47529CB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hands-on heist gives a unique way to learn and practice cybersecurity with:</a:t>
            </a:r>
          </a:p>
          <a:p>
            <a:pPr lvl="1"/>
            <a:r>
              <a:rPr lang="en-US" dirty="0"/>
              <a:t>Analyzing how system works.</a:t>
            </a:r>
          </a:p>
          <a:p>
            <a:pPr lvl="1"/>
            <a:r>
              <a:rPr lang="en-US" dirty="0"/>
              <a:t>Flexible thinking.</a:t>
            </a:r>
          </a:p>
          <a:p>
            <a:pPr lvl="1"/>
            <a:r>
              <a:rPr lang="en-US" dirty="0"/>
              <a:t>Creative Problem solving.</a:t>
            </a:r>
          </a:p>
          <a:p>
            <a:pPr lvl="1"/>
            <a:r>
              <a:rPr lang="en-US" dirty="0"/>
              <a:t>Communicating ideas and collaboration.</a:t>
            </a:r>
          </a:p>
          <a:p>
            <a:endParaRPr lang="en-US" dirty="0"/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4DF40224-5CCD-1D3D-E7F3-E1957CE1B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0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BC336-C17B-AA6F-4E78-3600D04E7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and History on Site</a:t>
            </a: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17183AF5-3094-1C52-8F9B-87D6D6866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  <p:pic>
        <p:nvPicPr>
          <p:cNvPr id="22" name="Picture 21" descr="A qr code with a blue background&#10;&#10;Description automatically generated">
            <a:extLst>
              <a:ext uri="{FF2B5EF4-FFF2-40B4-BE49-F238E27FC236}">
                <a16:creationId xmlns:a16="http://schemas.microsoft.com/office/drawing/2014/main" id="{24CF8239-6B1C-893C-EFFF-C0225AC74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589" y="2280423"/>
            <a:ext cx="2854872" cy="28548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EC1FC7D-BA8A-B684-0F0D-4FDE3AF9F9FC}"/>
              </a:ext>
            </a:extLst>
          </p:cNvPr>
          <p:cNvSpPr txBox="1"/>
          <p:nvPr/>
        </p:nvSpPr>
        <p:spPr>
          <a:xfrm>
            <a:off x="3885543" y="5319942"/>
            <a:ext cx="398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www.stickerheist.com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0514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BC336-C17B-AA6F-4E78-3600D04E7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- 2024 System</a:t>
            </a: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17183AF5-3094-1C52-8F9B-87D6D6866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  <p:pic>
        <p:nvPicPr>
          <p:cNvPr id="5" name="Picture 4" descr="A black box with a lock on top&#10;&#10;Description automatically generated">
            <a:extLst>
              <a:ext uri="{FF2B5EF4-FFF2-40B4-BE49-F238E27FC236}">
                <a16:creationId xmlns:a16="http://schemas.microsoft.com/office/drawing/2014/main" id="{F325A55F-4F9E-1060-642D-A04DCEDC8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2" y="1641437"/>
            <a:ext cx="5103329" cy="4624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box with stickers in it&#10;&#10;Description automatically generated">
            <a:extLst>
              <a:ext uri="{FF2B5EF4-FFF2-40B4-BE49-F238E27FC236}">
                <a16:creationId xmlns:a16="http://schemas.microsoft.com/office/drawing/2014/main" id="{1A142158-E5A0-2029-48CA-61B796F2F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033" y="2560665"/>
            <a:ext cx="5576645" cy="3572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951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0D313-34BC-2075-949E-2B7198B85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12403-2E7C-909A-3EAF-6598F4A2B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Sticker Heist Scenario</a:t>
            </a: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0C3B1073-3C73-F603-A979-7E2A033F0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866" y="2822880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70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88C7-0420-262A-0BA7-4C0C81A4E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7" y="600973"/>
            <a:ext cx="8596668" cy="710243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October 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81352-9D58-74AE-3BD8-11D86004C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736" y="1719251"/>
            <a:ext cx="11602528" cy="5138749"/>
          </a:xfrm>
        </p:spPr>
        <p:txBody>
          <a:bodyPr vert="horz" lIns="91440" tIns="45720" rIns="91440" bIns="45720" rtlCol="0" anchor="t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133" dirty="0">
                <a:solidFill>
                  <a:schemeClr val="tx1"/>
                </a:solidFill>
              </a:rPr>
              <a:t>GCC Growth Very Active Previous Month</a:t>
            </a:r>
          </a:p>
          <a:p>
            <a:r>
              <a:rPr lang="en-US" sz="4133" dirty="0">
                <a:solidFill>
                  <a:schemeClr val="tx1"/>
                </a:solidFill>
              </a:rPr>
              <a:t>Community Outreach Projects Underway</a:t>
            </a:r>
          </a:p>
          <a:p>
            <a:r>
              <a:rPr lang="en-US" sz="4133" dirty="0">
                <a:solidFill>
                  <a:schemeClr val="tx1"/>
                </a:solidFill>
              </a:rPr>
              <a:t>November 4th – Threat Intelligence</a:t>
            </a:r>
          </a:p>
          <a:p>
            <a:r>
              <a:rPr lang="en-US" sz="4133" dirty="0">
                <a:solidFill>
                  <a:schemeClr val="tx1"/>
                </a:solidFill>
              </a:rPr>
              <a:t>November 18th – AI For Management</a:t>
            </a:r>
            <a:endParaRPr lang="en-US" sz="4133" baseline="30000" dirty="0">
              <a:solidFill>
                <a:schemeClr val="tx1"/>
              </a:solidFill>
            </a:endParaRPr>
          </a:p>
          <a:p>
            <a:r>
              <a:rPr lang="en-US" sz="4133" dirty="0">
                <a:solidFill>
                  <a:schemeClr val="tx1"/>
                </a:solidFill>
              </a:rPr>
              <a:t>November 18th – Governor Visit/Ribbon Cutting </a:t>
            </a:r>
          </a:p>
          <a:p>
            <a:pPr marL="0" indent="0">
              <a:buNone/>
            </a:pPr>
            <a:r>
              <a:rPr lang="en-US" sz="4133" baseline="30000" dirty="0">
                <a:solidFill>
                  <a:schemeClr val="tx1"/>
                </a:solidFill>
              </a:rPr>
              <a:t>   </a:t>
            </a:r>
            <a:endParaRPr lang="en-US" sz="4133" dirty="0">
              <a:solidFill>
                <a:schemeClr val="tx1"/>
              </a:solidFill>
            </a:endParaRPr>
          </a:p>
          <a:p>
            <a:pPr marL="914377" lvl="2" indent="0">
              <a:buNone/>
            </a:pP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80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BC336-C17B-AA6F-4E78-3600D04E7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6F2C1-4D46-9FA9-001E-48DCD0AD7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In the not-too-distant future, laptop stickers are the new global currency, and you've just gotten your hands on a safe full of them. The safe is locked for now, but its security system is no match for your team's hacking skills. </a:t>
            </a:r>
          </a:p>
          <a:p>
            <a:endParaRPr lang="en-US" sz="3200" dirty="0"/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17183AF5-3094-1C52-8F9B-87D6D6866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86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6F870-14C2-E790-BEFE-0129A6DEF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BAE8F-51BF-36A8-ACB2-FA04AB577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-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7123B-9901-3A05-DD23-50F4B53A1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Hack into the security system, disable the alarms, and pull off the heist.</a:t>
            </a:r>
          </a:p>
          <a:p>
            <a:pPr marL="0" indent="0">
              <a:buNone/>
            </a:pPr>
            <a:r>
              <a:rPr lang="en-US" sz="2800" dirty="0"/>
              <a:t>Can you pull off the Sticker Heist?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AD248692-4A04-C322-5B28-ABEB3A735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83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4D788-438D-AABD-7DB5-12A8B49FF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D3D6A-36BE-CAF1-6D9F-AB30BAD11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-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E7AFD-8CED-0663-8C3B-9094C285F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Find a way to get through the locks and disable the security protecting these valuable stickers.</a:t>
            </a:r>
          </a:p>
          <a:p>
            <a:r>
              <a:rPr lang="en-US" sz="2800" dirty="0"/>
              <a:t>Success allows each team member to choose and keep a few stickers.</a:t>
            </a:r>
          </a:p>
          <a:p>
            <a:r>
              <a:rPr lang="en-US" sz="2800" dirty="0"/>
              <a:t>This is a mission of stealth. To avoid being caught, we need to follow a few rules...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E16A1074-F1E6-3D43-E273-839FACC1B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77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3B597-1E30-2DAA-4CD3-8B21BFC56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39A-73C1-9CD6-D140-BCA810B5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-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F9DE9-4708-F648-54FD-55A3996F4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You can not unplug power (this will set off alarms at Sticker HQ) or power off any individual systems.</a:t>
            </a:r>
          </a:p>
          <a:p>
            <a:pPr algn="l"/>
            <a:r>
              <a:rPr lang="en-US" sz="2800" dirty="0"/>
              <a:t>No resetting the alarm system.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800" dirty="0"/>
              <a:t>No destruction of any system components (i.e., clipping wires, rewiring, removing); again, this will set off alarms at HQ. Remember, stealth is key!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800" dirty="0"/>
              <a:t>No physical modification of any hardware.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5DE35272-C9D7-B6BB-F187-2E47BB956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84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2CDD1-88A7-CE4F-CA7B-A8021DE01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4D188-CAB1-751F-92AE-B6D60AAC6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1D671-8586-F9A6-4B51-6F9D7B0F1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Objective sets a scope of work.</a:t>
            </a:r>
          </a:p>
          <a:p>
            <a:pPr lvl="1"/>
            <a:r>
              <a:rPr lang="en-US" sz="2400" dirty="0"/>
              <a:t>What system(s) are part of the job.</a:t>
            </a:r>
          </a:p>
          <a:p>
            <a:pPr algn="l"/>
            <a:r>
              <a:rPr lang="en-US" sz="2800" dirty="0"/>
              <a:t>Rules sets a rules of engagement.</a:t>
            </a:r>
          </a:p>
          <a:p>
            <a:pPr lvl="1"/>
            <a:r>
              <a:rPr lang="en-US" sz="2400" dirty="0"/>
              <a:t>ROE very common in a pentesting engagement. 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55C9F410-D4A7-619A-17E9-AE5FB2CE7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29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47B8B-350B-218F-3FF3-2EC4C0193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Sticker Heist Hardware</a:t>
            </a: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E71F2AFF-A28D-C2B5-2349-5E1463401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866" y="2822880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71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1CCB2-0B0D-6051-2BD5-32964DB62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77437-7C04-DC48-B7DC-D99355E5C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A8CC8-9212-1C5D-DF16-34D4E997D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box/safe.  </a:t>
            </a:r>
          </a:p>
          <a:p>
            <a:r>
              <a:rPr lang="en-US" dirty="0"/>
              <a:t>Printed Circuit Board (PCB)</a:t>
            </a:r>
          </a:p>
          <a:p>
            <a:pPr lvl="1"/>
            <a:r>
              <a:rPr lang="en-US" dirty="0"/>
              <a:t>Display</a:t>
            </a:r>
          </a:p>
          <a:p>
            <a:pPr lvl="1"/>
            <a:r>
              <a:rPr lang="en-US" dirty="0"/>
              <a:t>RFID</a:t>
            </a:r>
          </a:p>
          <a:p>
            <a:pPr lvl="1"/>
            <a:r>
              <a:rPr lang="en-US" dirty="0"/>
              <a:t>LEDs</a:t>
            </a:r>
          </a:p>
          <a:p>
            <a:r>
              <a:rPr lang="en-US" dirty="0"/>
              <a:t>Arduino UNO R3</a:t>
            </a:r>
          </a:p>
          <a:p>
            <a:r>
              <a:rPr lang="en-US" dirty="0"/>
              <a:t>Raspberry Pi 4 (4 GB) with OLED display</a:t>
            </a:r>
          </a:p>
          <a:p>
            <a:r>
              <a:rPr lang="en-US" dirty="0"/>
              <a:t>Wiring for OFF button and alarm sensor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762EBEF5-34BE-BEC7-B0D3-D17FA2E0B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10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8159C-5C5C-EACD-4936-08DB6A1F9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25FA-7BEF-92ED-0916-5871BEC17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Sticker Heist Software</a:t>
            </a: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3E87DAF4-A460-8AB6-0F2E-403EE1A60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866" y="2822880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39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BC336-C17B-AA6F-4E78-3600D04E7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DCCC3-E4C4-E1D5-2F9E-A1278E414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41" y="2017822"/>
            <a:ext cx="10757647" cy="4454696"/>
          </a:xfrm>
        </p:spPr>
        <p:txBody>
          <a:bodyPr>
            <a:normAutofit/>
          </a:bodyPr>
          <a:lstStyle/>
          <a:p>
            <a:r>
              <a:rPr lang="en-US" sz="2800" dirty="0"/>
              <a:t>Raspbian </a:t>
            </a:r>
            <a:r>
              <a:rPr lang="en-US" sz="2800" dirty="0">
                <a:hlinkClick r:id="rId2"/>
              </a:rPr>
              <a:t>OS</a:t>
            </a:r>
            <a:r>
              <a:rPr lang="en-US" sz="2800" dirty="0"/>
              <a:t> </a:t>
            </a:r>
          </a:p>
          <a:p>
            <a:pPr lvl="1"/>
            <a:r>
              <a:rPr lang="en-US" sz="2400" dirty="0"/>
              <a:t>Custom configured</a:t>
            </a:r>
          </a:p>
          <a:p>
            <a:pPr lvl="2"/>
            <a:r>
              <a:rPr lang="en-US" sz="2000" dirty="0"/>
              <a:t>WIFI (NOTE! IT does NOT connect to any external networks)</a:t>
            </a:r>
          </a:p>
          <a:p>
            <a:pPr lvl="2"/>
            <a:r>
              <a:rPr lang="en-US" sz="2000" dirty="0"/>
              <a:t>Web Server</a:t>
            </a:r>
          </a:p>
          <a:p>
            <a:pPr lvl="2"/>
            <a:r>
              <a:rPr lang="en-US" sz="2000" dirty="0"/>
              <a:t>FTP Server</a:t>
            </a:r>
          </a:p>
          <a:p>
            <a:pPr lvl="2"/>
            <a:r>
              <a:rPr lang="en-US" sz="2000" dirty="0"/>
              <a:t>SSH and VNC</a:t>
            </a:r>
          </a:p>
          <a:p>
            <a:pPr lvl="2"/>
            <a:r>
              <a:rPr lang="en-US" sz="2000" dirty="0"/>
              <a:t>Arduino IDE and command line tools.</a:t>
            </a:r>
          </a:p>
          <a:p>
            <a:pPr lvl="2"/>
            <a:r>
              <a:rPr lang="en-US" sz="2000" dirty="0"/>
              <a:t>Python: </a:t>
            </a:r>
            <a:r>
              <a:rPr lang="en-US" sz="2000" i="1" dirty="0" err="1"/>
              <a:t>stats.py</a:t>
            </a:r>
            <a:r>
              <a:rPr lang="en-US" sz="2000" i="1" dirty="0"/>
              <a:t> </a:t>
            </a:r>
            <a:r>
              <a:rPr lang="en-US" sz="2000" dirty="0"/>
              <a:t>to drive the OLED, </a:t>
            </a:r>
            <a:r>
              <a:rPr lang="en-US" sz="2000" i="1" dirty="0"/>
              <a:t>shutdown-press-</a:t>
            </a:r>
            <a:r>
              <a:rPr lang="en-US" sz="2000" i="1" dirty="0" err="1"/>
              <a:t>simple.py</a:t>
            </a:r>
            <a:r>
              <a:rPr lang="en-US" sz="2000" i="1" dirty="0"/>
              <a:t> </a:t>
            </a:r>
            <a:r>
              <a:rPr lang="en-US" sz="2000" dirty="0"/>
              <a:t>for the power off</a:t>
            </a:r>
          </a:p>
          <a:p>
            <a:r>
              <a:rPr lang="en-US" sz="2800" dirty="0"/>
              <a:t>Arduino </a:t>
            </a:r>
            <a:r>
              <a:rPr lang="en-US" sz="2800" dirty="0">
                <a:hlinkClick r:id="rId3"/>
              </a:rPr>
              <a:t>code</a:t>
            </a:r>
            <a:endParaRPr lang="en-US" sz="2800" dirty="0"/>
          </a:p>
          <a:p>
            <a:pPr lvl="1"/>
            <a:r>
              <a:rPr lang="en-US" sz="2400" dirty="0"/>
              <a:t>Installed on the Raspberry Pi.</a:t>
            </a:r>
          </a:p>
          <a:p>
            <a:pPr lvl="1"/>
            <a:r>
              <a:rPr lang="en-US" sz="2400" dirty="0"/>
              <a:t>Complies and loads on boot. (Shell script: </a:t>
            </a:r>
            <a:r>
              <a:rPr lang="en-US" sz="2400" i="1" dirty="0" err="1"/>
              <a:t>unoload.sh</a:t>
            </a:r>
            <a:r>
              <a:rPr lang="en-US" sz="2400" dirty="0"/>
              <a:t>)</a:t>
            </a: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17183AF5-3094-1C52-8F9B-87D6D6866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15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DD694-3DB3-D072-D122-5CED2BB0A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03F26-4161-30C0-FE2C-3FEEBE843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Canvas</a:t>
            </a: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DF2E561D-AACD-1EE7-EB7B-0B3D64C49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866" y="2822880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43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88C7-0420-262A-0BA7-4C0C81A4E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58" y="600973"/>
            <a:ext cx="10483121" cy="710243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dirty="0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Calibri"/>
              </a:rPr>
              <a:t>October Announcements –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81352-9D58-74AE-3BD8-11D86004C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736" y="1719251"/>
            <a:ext cx="11602528" cy="5138749"/>
          </a:xfrm>
        </p:spPr>
        <p:txBody>
          <a:bodyPr vert="horz" lIns="91440" tIns="45720" rIns="91440" bIns="45720" rtlCol="0" anchor="t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133" dirty="0">
                <a:solidFill>
                  <a:schemeClr val="tx1"/>
                </a:solidFill>
              </a:rPr>
              <a:t>November 18-19 – Capture the Flag</a:t>
            </a:r>
          </a:p>
          <a:p>
            <a:r>
              <a:rPr lang="en-US" sz="4133" dirty="0">
                <a:solidFill>
                  <a:schemeClr val="tx1"/>
                </a:solidFill>
              </a:rPr>
              <a:t>December 16th – Christmas Gathering at Yankee Trace</a:t>
            </a:r>
          </a:p>
          <a:p>
            <a:r>
              <a:rPr lang="en-US" sz="4133" dirty="0" err="1">
                <a:solidFill>
                  <a:schemeClr val="tx1"/>
                </a:solidFill>
              </a:rPr>
              <a:t>GoCyber</a:t>
            </a:r>
            <a:r>
              <a:rPr lang="en-US" sz="4133" dirty="0">
                <a:solidFill>
                  <a:schemeClr val="tx1"/>
                </a:solidFill>
              </a:rPr>
              <a:t> Collective Business Cards for Distribution</a:t>
            </a:r>
          </a:p>
          <a:p>
            <a:r>
              <a:rPr lang="en-US" sz="4133" dirty="0" err="1">
                <a:solidFill>
                  <a:schemeClr val="tx1"/>
                </a:solidFill>
              </a:rPr>
              <a:t>GoCyber</a:t>
            </a:r>
            <a:r>
              <a:rPr lang="en-US" sz="4133" dirty="0">
                <a:solidFill>
                  <a:schemeClr val="tx1"/>
                </a:solidFill>
              </a:rPr>
              <a:t> Signal Group</a:t>
            </a:r>
          </a:p>
          <a:p>
            <a:r>
              <a:rPr lang="en-US" sz="4133" dirty="0" err="1">
                <a:solidFill>
                  <a:schemeClr val="tx1"/>
                </a:solidFill>
              </a:rPr>
              <a:t>GoCyber</a:t>
            </a:r>
            <a:r>
              <a:rPr lang="en-US" sz="4133" dirty="0">
                <a:solidFill>
                  <a:schemeClr val="tx1"/>
                </a:solidFill>
              </a:rPr>
              <a:t> Slack Communication</a:t>
            </a:r>
          </a:p>
          <a:p>
            <a:pPr marL="0" indent="0">
              <a:buNone/>
            </a:pPr>
            <a:r>
              <a:rPr lang="en-US" sz="4133" baseline="30000" dirty="0">
                <a:solidFill>
                  <a:schemeClr val="tx1"/>
                </a:solidFill>
              </a:rPr>
              <a:t>   </a:t>
            </a:r>
            <a:endParaRPr lang="en-US" sz="4133" dirty="0">
              <a:solidFill>
                <a:schemeClr val="tx1"/>
              </a:solidFill>
            </a:endParaRPr>
          </a:p>
          <a:p>
            <a:pPr marL="914377" lvl="2" indent="0">
              <a:buNone/>
            </a:pP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59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8A7FB-0A90-6E92-25C4-AF87F75A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Canvas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4F73A-D12A-3A44-E167-84E594560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392" y="623082"/>
            <a:ext cx="5173718" cy="6011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9E416A7D-5359-28E8-4EB2-E8BD96954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82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80569-0357-E42A-67B9-A5B23E424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ABE0-8C9C-5070-34B3-D5FAC102A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Canvas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7776A-08DB-B3A4-887F-E0C3F04CD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instructor will get access to the Canvas site.</a:t>
            </a:r>
          </a:p>
          <a:p>
            <a:r>
              <a:rPr lang="en-US" dirty="0"/>
              <a:t>Site has:</a:t>
            </a:r>
          </a:p>
          <a:p>
            <a:pPr lvl="1"/>
            <a:r>
              <a:rPr lang="en-US" dirty="0"/>
              <a:t>Facilitators Guide</a:t>
            </a:r>
          </a:p>
          <a:p>
            <a:pPr lvl="1"/>
            <a:r>
              <a:rPr lang="en-US" dirty="0"/>
              <a:t>Lab Documents</a:t>
            </a:r>
          </a:p>
          <a:p>
            <a:pPr lvl="1"/>
            <a:r>
              <a:rPr lang="en-US" dirty="0"/>
              <a:t>Presentations </a:t>
            </a:r>
          </a:p>
          <a:p>
            <a:pPr lvl="1"/>
            <a:r>
              <a:rPr lang="en-US" dirty="0"/>
              <a:t>Heist flow-chart and answers</a:t>
            </a:r>
          </a:p>
          <a:p>
            <a:pPr lvl="1"/>
            <a:r>
              <a:rPr lang="en-US" dirty="0"/>
              <a:t>All source code and libraries </a:t>
            </a:r>
          </a:p>
          <a:p>
            <a:pPr lvl="1"/>
            <a:r>
              <a:rPr lang="en-US" dirty="0"/>
              <a:t>Backup of all Operating Systems (Easy, Medium and Hard)</a:t>
            </a:r>
          </a:p>
          <a:p>
            <a:pPr lvl="1"/>
            <a:r>
              <a:rPr lang="en-US" dirty="0"/>
              <a:t>Other supporting information and material</a:t>
            </a:r>
          </a:p>
          <a:p>
            <a:pPr lvl="1"/>
            <a:endParaRPr lang="en-US" dirty="0"/>
          </a:p>
        </p:txBody>
      </p:sp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D0019E37-DD6D-AE0F-87B9-A4799037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0459-99BF-7BE0-008A-D54FAD85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Heist Facilitators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9FBBD-6C08-3DAC-B8F2-ECEDA755F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Guide to help you run a heist.</a:t>
            </a:r>
          </a:p>
          <a:p>
            <a:r>
              <a:rPr lang="en-US" sz="3200" dirty="0"/>
              <a:t>Scenario, recommendations and tips.</a:t>
            </a:r>
          </a:p>
          <a:p>
            <a:r>
              <a:rPr lang="en-US" sz="3200" dirty="0"/>
              <a:t>The answer key for Easy, Medium and Hard mode.</a:t>
            </a:r>
          </a:p>
        </p:txBody>
      </p:sp>
      <p:pic>
        <p:nvPicPr>
          <p:cNvPr id="8" name="Picture 7" descr="A blue and yellow logo&#10;&#10;Description automatically generated">
            <a:extLst>
              <a:ext uri="{FF2B5EF4-FFF2-40B4-BE49-F238E27FC236}">
                <a16:creationId xmlns:a16="http://schemas.microsoft.com/office/drawing/2014/main" id="{9134F3EB-53A4-B273-EC54-082B5A668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94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A7DA3-0625-18D7-8B5E-A974391D7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92AC8-AE9E-03D6-C57D-80B9FC023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Worksheets and 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075F0-BFB1-C402-83F3-61778ED89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0101110" cy="3929456"/>
          </a:xfrm>
        </p:spPr>
        <p:txBody>
          <a:bodyPr>
            <a:normAutofit/>
          </a:bodyPr>
          <a:lstStyle/>
          <a:p>
            <a:r>
              <a:rPr lang="en-US" sz="2800" dirty="0"/>
              <a:t>Lab Worksheets can help guide the participants.</a:t>
            </a:r>
          </a:p>
          <a:p>
            <a:pPr lvl="1"/>
            <a:r>
              <a:rPr lang="en-US" sz="2400" dirty="0"/>
              <a:t>Give hints on next steps</a:t>
            </a:r>
          </a:p>
          <a:p>
            <a:r>
              <a:rPr lang="en-US" sz="2800" dirty="0"/>
              <a:t>Add graded tasks that map to course syllabus and industry standards.</a:t>
            </a:r>
          </a:p>
          <a:p>
            <a:r>
              <a:rPr lang="en-US" sz="2800" dirty="0"/>
              <a:t>Students create own vulnerability listing and ranking (scoring with industry CVSS score).</a:t>
            </a:r>
          </a:p>
          <a:p>
            <a:r>
              <a:rPr lang="en-US" sz="2800" dirty="0"/>
              <a:t>Students create security policies on how to secure their findings.</a:t>
            </a:r>
          </a:p>
        </p:txBody>
      </p:sp>
      <p:pic>
        <p:nvPicPr>
          <p:cNvPr id="8" name="Picture 7" descr="A blue and yellow logo&#10;&#10;Description automatically generated">
            <a:extLst>
              <a:ext uri="{FF2B5EF4-FFF2-40B4-BE49-F238E27FC236}">
                <a16:creationId xmlns:a16="http://schemas.microsoft.com/office/drawing/2014/main" id="{B5961CEE-2EE0-D5F9-60CD-067AFEDCC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958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0459-99BF-7BE0-008A-D54FAD85C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05" y="115977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dirty="0"/>
              <a:t>Worksheets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09EBA-7F4C-DD39-BBC6-39A870A49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715" y="115977"/>
            <a:ext cx="4671907" cy="4759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E9F593-4F3D-DC45-F230-910F7F929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318" y="1062463"/>
            <a:ext cx="4171169" cy="501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9AA3BC-D740-19BE-BC82-1ADFEB9E5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487" y="1580361"/>
            <a:ext cx="4670786" cy="4975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F04A9D-B926-D447-BDC1-C3AC54998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221" y="2418078"/>
            <a:ext cx="4900471" cy="4323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blue and yellow logo&#10;&#10;Description automatically generated">
            <a:extLst>
              <a:ext uri="{FF2B5EF4-FFF2-40B4-BE49-F238E27FC236}">
                <a16:creationId xmlns:a16="http://schemas.microsoft.com/office/drawing/2014/main" id="{03104F9A-BC1E-AA61-02CF-96B4EBFFB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8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0459-99BF-7BE0-008A-D54FAD85C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Mapping to Security + Course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B3F5E4-077A-6845-1047-48401899E850}"/>
              </a:ext>
            </a:extLst>
          </p:cNvPr>
          <p:cNvGraphicFramePr>
            <a:graphicFrameLocks noGrp="1"/>
          </p:cNvGraphicFramePr>
          <p:nvPr/>
        </p:nvGraphicFramePr>
        <p:xfrm>
          <a:off x="4750418" y="203736448"/>
          <a:ext cx="693606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686">
                  <a:extLst>
                    <a:ext uri="{9D8B030D-6E8A-4147-A177-3AD203B41FA5}">
                      <a16:colId xmlns:a16="http://schemas.microsoft.com/office/drawing/2014/main" val="3106236673"/>
                    </a:ext>
                  </a:extLst>
                </a:gridCol>
                <a:gridCol w="2451344">
                  <a:extLst>
                    <a:ext uri="{9D8B030D-6E8A-4147-A177-3AD203B41FA5}">
                      <a16:colId xmlns:a16="http://schemas.microsoft.com/office/drawing/2014/main" val="4097864629"/>
                    </a:ext>
                  </a:extLst>
                </a:gridCol>
                <a:gridCol w="1734015">
                  <a:extLst>
                    <a:ext uri="{9D8B030D-6E8A-4147-A177-3AD203B41FA5}">
                      <a16:colId xmlns:a16="http://schemas.microsoft.com/office/drawing/2014/main" val="2746710579"/>
                    </a:ext>
                  </a:extLst>
                </a:gridCol>
                <a:gridCol w="1734015">
                  <a:extLst>
                    <a:ext uri="{9D8B030D-6E8A-4147-A177-3AD203B41FA5}">
                      <a16:colId xmlns:a16="http://schemas.microsoft.com/office/drawing/2014/main" val="2875442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531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727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849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765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09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58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57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923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492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36871"/>
                  </a:ext>
                </a:extLst>
              </a:tr>
            </a:tbl>
          </a:graphicData>
        </a:graphic>
      </p:graphicFrame>
      <p:pic>
        <p:nvPicPr>
          <p:cNvPr id="19" name="Picture 18" descr="A close-up of a document&#10;&#10;Description automatically generated">
            <a:extLst>
              <a:ext uri="{FF2B5EF4-FFF2-40B4-BE49-F238E27FC236}">
                <a16:creationId xmlns:a16="http://schemas.microsoft.com/office/drawing/2014/main" id="{564CA2DE-52C0-F2A1-BC08-09E3BD193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0418" y="121655"/>
            <a:ext cx="7150342" cy="649243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A76B6922-A038-5AE1-A2A2-618A5000A28D}"/>
              </a:ext>
            </a:extLst>
          </p:cNvPr>
          <p:cNvSpPr/>
          <p:nvPr/>
        </p:nvSpPr>
        <p:spPr>
          <a:xfrm>
            <a:off x="6556917" y="1092820"/>
            <a:ext cx="978408" cy="4846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DAA2346-5070-68C8-169F-4DD60BA03AE2}"/>
              </a:ext>
            </a:extLst>
          </p:cNvPr>
          <p:cNvSpPr/>
          <p:nvPr/>
        </p:nvSpPr>
        <p:spPr>
          <a:xfrm>
            <a:off x="6556917" y="2670262"/>
            <a:ext cx="978408" cy="4846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DA8902BA-6574-493E-F931-5CE2E8D245AF}"/>
              </a:ext>
            </a:extLst>
          </p:cNvPr>
          <p:cNvSpPr/>
          <p:nvPr/>
        </p:nvSpPr>
        <p:spPr>
          <a:xfrm>
            <a:off x="6556917" y="4279499"/>
            <a:ext cx="978408" cy="4846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ECC1687-EAB9-BAA6-D266-C66D5F170BEA}"/>
              </a:ext>
            </a:extLst>
          </p:cNvPr>
          <p:cNvSpPr/>
          <p:nvPr/>
        </p:nvSpPr>
        <p:spPr>
          <a:xfrm>
            <a:off x="6556917" y="6129454"/>
            <a:ext cx="978408" cy="4846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768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7F048-CA0D-0BE0-D461-0412B5610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NIST / NICE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78B12-169C-6738-8DDF-F18BFCD8E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18" y="2085278"/>
            <a:ext cx="4013546" cy="385091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i="1" dirty="0"/>
              <a:t>The NICE Workforce Framework for Cybersecurity (NICE Framework) … provides a set of building blocks for describing the tasks, knowledge, and skills that are needed to perform cybersecurity work performed by individuals and teams.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2EE85-AD92-946B-5435-50384ECAD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5" y="2336873"/>
            <a:ext cx="7111849" cy="337812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CE735665-9743-5F5E-29B9-A7FC4BFFD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42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8A189-3455-A32B-80AD-2ED01D621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dirty="0"/>
              <a:t>NIST/NICE Mapping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F13693-BAF5-5639-53C0-03B40E9CE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564" y="111312"/>
            <a:ext cx="5084869" cy="656503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4087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27B41-D497-CF1D-8CA6-38DF929D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E19A3-F43B-49C0-FD85-B0ED69ABC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the Heist</a:t>
            </a: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1F1167B8-4768-3DF0-9187-E71832178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866" y="2822880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79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59224-0FF5-271D-BE69-CA9F84B99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9DFD0-E3BC-2358-50F2-D2F6C441A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05214-7273-39D4-BD9C-B9205DD4C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off with the scenario and rules.</a:t>
            </a:r>
          </a:p>
          <a:p>
            <a:r>
              <a:rPr lang="en-US" dirty="0"/>
              <a:t>Break larger class into groups of four to five.  </a:t>
            </a:r>
          </a:p>
          <a:p>
            <a:pPr lvl="1"/>
            <a:r>
              <a:rPr lang="en-US" dirty="0"/>
              <a:t>It can be cooperative or competitive.</a:t>
            </a:r>
          </a:p>
          <a:p>
            <a:r>
              <a:rPr lang="en-US" dirty="0"/>
              <a:t>The facilitator is the most important part of running the heist.  </a:t>
            </a:r>
          </a:p>
          <a:p>
            <a:r>
              <a:rPr lang="en-US" dirty="0"/>
              <a:t>They know:</a:t>
            </a:r>
          </a:p>
          <a:p>
            <a:pPr lvl="1"/>
            <a:r>
              <a:rPr lang="en-US" dirty="0"/>
              <a:t>The class experience levels (empower the power students)</a:t>
            </a:r>
          </a:p>
          <a:p>
            <a:pPr lvl="1"/>
            <a:r>
              <a:rPr lang="en-US" dirty="0"/>
              <a:t>Time per exercise and total number of heist sessions</a:t>
            </a:r>
          </a:p>
          <a:p>
            <a:pPr lvl="1"/>
            <a:r>
              <a:rPr lang="en-US" dirty="0"/>
              <a:t>What labs you plan to use (if any)</a:t>
            </a:r>
          </a:p>
          <a:p>
            <a:r>
              <a:rPr lang="en-US" dirty="0"/>
              <a:t>They can drop hints to help move it along.</a:t>
            </a:r>
          </a:p>
          <a:p>
            <a:pPr lvl="1"/>
            <a:endParaRPr lang="en-US" dirty="0"/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2A621059-71F9-F5A4-C349-EFBF902E2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9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1D1C-12E1-DF2F-0275-4608C2CB8D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352" y="2733709"/>
            <a:ext cx="8467104" cy="1373070"/>
          </a:xfrm>
        </p:spPr>
        <p:txBody>
          <a:bodyPr/>
          <a:lstStyle/>
          <a:p>
            <a:r>
              <a:rPr lang="en-US" dirty="0"/>
              <a:t>Cybersecurity Capabilities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C57D89-9EB8-C9B2-EA4D-25808E776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301632" cy="19604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tint val="75000"/>
                  </a:schemeClr>
                </a:solidFill>
              </a:rPr>
              <a:t>Professor Mike Libassi</a:t>
            </a:r>
          </a:p>
          <a:p>
            <a:r>
              <a:rPr lang="en-US" sz="3600" dirty="0">
                <a:solidFill>
                  <a:schemeClr val="tx1">
                    <a:tint val="75000"/>
                  </a:schemeClr>
                </a:solidFill>
              </a:rPr>
              <a:t>Sinclair Community College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4E506B-BD95-6070-8427-50300A94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448" y="2658244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62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3" name="Rectangle 32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Content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CC14132E-46EE-BFEA-503F-DDD4639EFE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B87BA-A14B-50AD-89D5-0AC963FD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/>
              <a:t>Heist Steps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1BB6EF1D-DD0F-225D-DCD0-3276D5F93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3600" dirty="0"/>
              <a:t>Physical</a:t>
            </a:r>
          </a:p>
          <a:p>
            <a:r>
              <a:rPr lang="en-US" sz="3600" dirty="0"/>
              <a:t>Network</a:t>
            </a:r>
          </a:p>
          <a:p>
            <a:r>
              <a:rPr lang="en-US" sz="3600" dirty="0"/>
              <a:t>Application</a:t>
            </a:r>
          </a:p>
          <a:p>
            <a:r>
              <a:rPr lang="en-US" sz="3600" dirty="0"/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4046683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27B1-02E9-8D15-EF65-4A322FB8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Common Pentesting Workflow</a:t>
            </a:r>
          </a:p>
        </p:txBody>
      </p:sp>
      <p:pic>
        <p:nvPicPr>
          <p:cNvPr id="4" name="Picture 3" descr="A diagram of a process&#10;&#10;Description automatically generated">
            <a:extLst>
              <a:ext uri="{FF2B5EF4-FFF2-40B4-BE49-F238E27FC236}">
                <a16:creationId xmlns:a16="http://schemas.microsoft.com/office/drawing/2014/main" id="{BDAE0800-EBB7-7867-17FC-3954FB662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902" y="1644595"/>
            <a:ext cx="6653561" cy="4990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blue and yellow logo&#10;&#10;Description automatically generated">
            <a:extLst>
              <a:ext uri="{FF2B5EF4-FFF2-40B4-BE49-F238E27FC236}">
                <a16:creationId xmlns:a16="http://schemas.microsoft.com/office/drawing/2014/main" id="{66852D66-9A3E-B017-9204-C28E64CD0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71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B87BA-A14B-50AD-89D5-0AC963FD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Heist Steps</a:t>
            </a:r>
          </a:p>
        </p:txBody>
      </p:sp>
      <p:pic>
        <p:nvPicPr>
          <p:cNvPr id="14" name="Content Placeholder 13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E56BC648-F47E-8094-2B37-8B4890C6A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5" r="15823"/>
          <a:stretch/>
        </p:blipFill>
        <p:spPr>
          <a:xfrm>
            <a:off x="4964566" y="92479"/>
            <a:ext cx="7185524" cy="6602618"/>
          </a:xfrm>
        </p:spPr>
      </p:pic>
    </p:spTree>
    <p:extLst>
      <p:ext uri="{BB962C8B-B14F-4D97-AF65-F5344CB8AC3E}">
        <p14:creationId xmlns:p14="http://schemas.microsoft.com/office/powerpoint/2010/main" val="483673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5EB95-32F3-FBBF-6C5E-5F8103046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BECF-921D-4AD8-D215-2EA7F828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Password / Passcode</a:t>
            </a: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D74B737C-CBB8-1CAF-F7C1-BE02DF7CF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A69115-E706-7D02-C4D4-3E814D4F2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337" y="1545032"/>
            <a:ext cx="6503828" cy="4980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42621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9FC62-ECFB-C516-AF34-6A69F0D61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1379E-CF15-6142-CA11-A5C48DE8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Written Down / Exposed Password</a:t>
            </a:r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E534B6EF-80A3-9636-FFE6-C3F7D1857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  <p:pic>
        <p:nvPicPr>
          <p:cNvPr id="5" name="Picture 4" descr="A screenshot of a person in a control room&#10;&#10;Description automatically generated">
            <a:extLst>
              <a:ext uri="{FF2B5EF4-FFF2-40B4-BE49-F238E27FC236}">
                <a16:creationId xmlns:a16="http://schemas.microsoft.com/office/drawing/2014/main" id="{6DC1AA52-1D63-7977-EA14-260F54B0D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54093" y="1557025"/>
            <a:ext cx="4276956" cy="5049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note on a computer monitor&#10;&#10;Description automatically generated">
            <a:extLst>
              <a:ext uri="{FF2B5EF4-FFF2-40B4-BE49-F238E27FC236}">
                <a16:creationId xmlns:a16="http://schemas.microsoft.com/office/drawing/2014/main" id="{F5AED47A-334C-C829-6BDE-22577A73F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174673" y="1862600"/>
            <a:ext cx="5729018" cy="4636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32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25573-78FD-8B80-1662-BBBEE87E1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Vulnerabilities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2902D-F831-0AA3-3670-3055EF675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2184472"/>
            <a:ext cx="9613861" cy="3812915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We can introduce best practices and industry guideline (NIST, CISA, OWASP, SANS).  Example:</a:t>
            </a:r>
          </a:p>
          <a:p>
            <a:endParaRPr lang="en-US" dirty="0"/>
          </a:p>
          <a:p>
            <a:r>
              <a:rPr lang="en-US" dirty="0"/>
              <a:t>Risks of Default Passwords on the Internet | </a:t>
            </a:r>
            <a:r>
              <a:rPr lang="en-US" dirty="0">
                <a:hlinkClick r:id="rId2"/>
              </a:rPr>
              <a:t>CISA</a:t>
            </a:r>
            <a:endParaRPr lang="en-US" dirty="0"/>
          </a:p>
          <a:p>
            <a:r>
              <a:rPr lang="en-US" dirty="0"/>
              <a:t>Insecure Passwords and Default Credentials | </a:t>
            </a:r>
            <a:r>
              <a:rPr lang="en-US" dirty="0">
                <a:hlinkClick r:id="rId3"/>
              </a:rPr>
              <a:t>OWASP Foundation</a:t>
            </a:r>
            <a:endParaRPr lang="en-US" dirty="0"/>
          </a:p>
          <a:p>
            <a:r>
              <a:rPr lang="en-US" dirty="0"/>
              <a:t>A05 Security Misconfiguration - </a:t>
            </a:r>
            <a:r>
              <a:rPr lang="en-US" dirty="0">
                <a:hlinkClick r:id="rId4"/>
              </a:rPr>
              <a:t>OWASP Top 10:2021</a:t>
            </a:r>
            <a:endParaRPr lang="en-US" dirty="0"/>
          </a:p>
          <a:p>
            <a:r>
              <a:rPr lang="en-US" dirty="0"/>
              <a:t>A04 Insecure Design - </a:t>
            </a:r>
            <a:r>
              <a:rPr lang="en-US" dirty="0">
                <a:hlinkClick r:id="rId5"/>
              </a:rPr>
              <a:t>OWASP Top 10:2021</a:t>
            </a:r>
            <a:endParaRPr lang="en-US" dirty="0"/>
          </a:p>
          <a:p>
            <a:r>
              <a:rPr lang="en-US" dirty="0"/>
              <a:t>NIST IoT IR 8259A, IoT Device Cybersecurity Capability Core Baseline | </a:t>
            </a:r>
            <a:r>
              <a:rPr lang="en-US" dirty="0">
                <a:hlinkClick r:id="rId6"/>
              </a:rPr>
              <a:t>CSRC (</a:t>
            </a:r>
            <a:r>
              <a:rPr lang="en-US" dirty="0" err="1">
                <a:hlinkClick r:id="rId6"/>
              </a:rPr>
              <a:t>nist.gov</a:t>
            </a:r>
            <a:r>
              <a:rPr lang="en-US" dirty="0">
                <a:hlinkClick r:id="rId6"/>
              </a:rPr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A blue and yellow logo&#10;&#10;Description automatically generated">
            <a:extLst>
              <a:ext uri="{FF2B5EF4-FFF2-40B4-BE49-F238E27FC236}">
                <a16:creationId xmlns:a16="http://schemas.microsoft.com/office/drawing/2014/main" id="{960EDBFF-C6FF-BADA-F913-DA32F711A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7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08E8A-1C4C-6365-3D19-F46E4B809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yellow logo&#10;&#10;Description automatically generated">
            <a:extLst>
              <a:ext uri="{FF2B5EF4-FFF2-40B4-BE49-F238E27FC236}">
                <a16:creationId xmlns:a16="http://schemas.microsoft.com/office/drawing/2014/main" id="{9A38EA39-BADD-2D77-CD0E-E55940ADE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431" y="724797"/>
            <a:ext cx="1211786" cy="1137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07E868-859A-39BF-2B10-94133C279D8D}"/>
              </a:ext>
            </a:extLst>
          </p:cNvPr>
          <p:cNvSpPr txBox="1"/>
          <p:nvPr/>
        </p:nvSpPr>
        <p:spPr>
          <a:xfrm>
            <a:off x="4578597" y="2705725"/>
            <a:ext cx="30348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848331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FF00C-FA5B-8C97-5082-8222C886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100" y="3778828"/>
            <a:ext cx="4927799" cy="2913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dirty="0"/>
              <a:t>Thank You</a:t>
            </a:r>
            <a:endParaRPr lang="en-US" sz="32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D4A2BAD-9B86-4D73-EE4E-329CC2CB3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978" y="440121"/>
            <a:ext cx="6370033" cy="3974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233705-057B-B338-F06F-60B999A1C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441" y="4723397"/>
            <a:ext cx="1024759" cy="102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565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D8D0-7340-3E40-1FD1-4EEABC6FA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8267" y="1895734"/>
            <a:ext cx="8601733" cy="1646303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dirty="0">
                <a:solidFill>
                  <a:srgbClr val="90C226"/>
                </a:solidFill>
                <a:latin typeface="Calibri"/>
              </a:rPr>
              <a:t>October Threat Briefing</a:t>
            </a:r>
          </a:p>
        </p:txBody>
      </p:sp>
    </p:spTree>
    <p:extLst>
      <p:ext uri="{BB962C8B-B14F-4D97-AF65-F5344CB8AC3E}">
        <p14:creationId xmlns:p14="http://schemas.microsoft.com/office/powerpoint/2010/main" val="3895986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88C7-0420-262A-0BA7-4C0C81A4E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7" y="600973"/>
            <a:ext cx="8596668" cy="710243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dirty="0">
                <a:solidFill>
                  <a:srgbClr val="90C226"/>
                </a:solidFill>
                <a:latin typeface="Calibri"/>
                <a:ea typeface="Calibri" panose="020F0502020204030204" pitchFamily="34" charset="0"/>
                <a:cs typeface="Calibri"/>
              </a:rPr>
              <a:t>October Threat Briefing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81352-9D58-74AE-3BD8-11D86004C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50039" y="1142728"/>
            <a:ext cx="11602528" cy="4988673"/>
          </a:xfrm>
        </p:spPr>
        <p:txBody>
          <a:bodyPr vert="horz" lIns="91440" tIns="45720" rIns="91440" bIns="45720" rtlCol="0" anchor="t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2"/>
            <a:endParaRPr lang="en-US" sz="4133" u="sng" dirty="0">
              <a:solidFill>
                <a:srgbClr val="467886"/>
              </a:solidFill>
              <a:effectLst/>
              <a:latin typeface="Trebuchet MS" panose="020B0603020202020204" pitchFamily="34" charset="0"/>
              <a:ea typeface="Aptos" panose="020B0004020202020204" pitchFamily="34" charset="0"/>
              <a:cs typeface="Times New Roman" panose="02020603050405020304" pitchFamily="18" charset="0"/>
              <a:hlinkClick r:id="rId3" tooltip="https://www.bleepingcomputer.com/news/microsoft/zero-click-windows-tcp-ip-rce-impacts-all-systems-with-ipv6-enabled-patch-now/"/>
            </a:endParaRPr>
          </a:p>
          <a:p>
            <a:pPr lvl="2"/>
            <a:r>
              <a:rPr lang="en-US" sz="4000" u="sng" dirty="0">
                <a:solidFill>
                  <a:srgbClr val="467886"/>
                </a:solidFill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 tooltip="https://www.bleepingcomputer.com/news/microsoft/zero-click-windows-tcp-ip-rce-impacts-all-systems-with-ipv6-enabled-patch-now/"/>
              </a:rPr>
              <a:t>Zero-click Windows TCP/IP RCE impacts all systems with IPv6 enabled, patch now (bleepingcomputer.com)</a:t>
            </a:r>
            <a:br>
              <a:rPr lang="en-US" sz="4000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4000" kern="0" dirty="0">
              <a:solidFill>
                <a:srgbClr val="90C226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4000" u="sng" dirty="0">
                <a:solidFill>
                  <a:srgbClr val="467886"/>
                </a:solidFill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 tooltip="https://www.bleepingcomputer.com/news/security/nist-releases-first-encryption-tools-to-resist-quantum-computing/"/>
              </a:rPr>
              <a:t>NIST releases first encryption tools to resist quantum computing (bleepingcomputer.com)</a:t>
            </a:r>
            <a:br>
              <a:rPr lang="en-US" sz="4000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64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5D22-8045-1C48-C727-B733AC307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03DAD-B619-BC00-97AB-997CE8C30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2220331"/>
            <a:ext cx="9613861" cy="4074087"/>
          </a:xfrm>
        </p:spPr>
        <p:txBody>
          <a:bodyPr>
            <a:normAutofit/>
          </a:bodyPr>
          <a:lstStyle/>
          <a:p>
            <a:r>
              <a:rPr lang="en-US" sz="3200" dirty="0"/>
              <a:t>Cybersecurity Degree Programs.</a:t>
            </a:r>
          </a:p>
          <a:p>
            <a:r>
              <a:rPr lang="en-US" sz="3200" dirty="0"/>
              <a:t>NCAE-CD Accreditation &amp; Industry Certification Alignment.</a:t>
            </a:r>
          </a:p>
          <a:p>
            <a:r>
              <a:rPr lang="en-US" sz="3200" dirty="0"/>
              <a:t>University Transfer Partnerships.</a:t>
            </a:r>
          </a:p>
          <a:p>
            <a:r>
              <a:rPr lang="en-US" sz="3200" dirty="0"/>
              <a:t>Grants &amp; National Leadership.</a:t>
            </a:r>
          </a:p>
          <a:p>
            <a:r>
              <a:rPr lang="en-US" sz="3200" dirty="0"/>
              <a:t>Sticker Heist and demo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2C9DF0-B69D-38EB-D013-362548023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441" y="753228"/>
            <a:ext cx="1024759" cy="102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192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88C7-0420-262A-0BA7-4C0C81A4E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7" y="600973"/>
            <a:ext cx="8596668" cy="710243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dirty="0">
                <a:solidFill>
                  <a:srgbClr val="90C226"/>
                </a:solidFill>
                <a:latin typeface="Calibri"/>
                <a:ea typeface="Calibri" panose="020F0502020204030204" pitchFamily="34" charset="0"/>
                <a:cs typeface="Calibri"/>
              </a:rPr>
              <a:t>October Threat Briefing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81352-9D58-74AE-3BD8-11D86004C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34864" y="1498078"/>
            <a:ext cx="11602528" cy="460075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14377" lvl="2" indent="0">
              <a:buNone/>
            </a:pPr>
            <a:endParaRPr lang="en-US" sz="3733" dirty="0"/>
          </a:p>
          <a:p>
            <a:pPr lvl="2"/>
            <a:r>
              <a:rPr lang="en-US" sz="4133" u="sng" dirty="0">
                <a:solidFill>
                  <a:srgbClr val="467886"/>
                </a:solidFill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 tooltip="https://www.bleepingcomputer.com/news/security/solarwinds-fixes-critical-rce-bug-affecting-all-web-help-desk-versions/"/>
              </a:rPr>
              <a:t>SolarWinds fixes critical RCE bug affecting all Web Help Desk versions (bleepingcomputer.com)</a:t>
            </a:r>
            <a:br>
              <a:rPr lang="en-US" sz="4133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4133" dirty="0"/>
          </a:p>
          <a:p>
            <a:pPr lvl="2"/>
            <a:r>
              <a:rPr lang="en-US" sz="4533" u="sng" kern="100" dirty="0">
                <a:solidFill>
                  <a:srgbClr val="467886"/>
                </a:solidFill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 tooltip="https://flintbeat.com/internal-network-internet-outage-disrupts-city-of-flints-online-services/"/>
              </a:rPr>
              <a:t>Internal network, internet outage disrupts City of Flint's online services - Flint Beat</a:t>
            </a:r>
            <a:r>
              <a:rPr lang="en-US" sz="4533" kern="100" dirty="0"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4533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914377" lvl="2" indent="0">
              <a:buNone/>
            </a:pPr>
            <a:br>
              <a:rPr lang="en-US" sz="3200" dirty="0"/>
            </a:br>
            <a:endParaRPr lang="en-US" sz="3200" kern="0" dirty="0">
              <a:solidFill>
                <a:srgbClr val="90C226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kern="0" dirty="0">
              <a:solidFill>
                <a:srgbClr val="90C226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kern="0" dirty="0">
              <a:solidFill>
                <a:srgbClr val="90C226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kern="0" dirty="0">
              <a:solidFill>
                <a:srgbClr val="90C226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4300" kern="100" dirty="0">
              <a:solidFill>
                <a:srgbClr val="90C226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dirty="0">
              <a:solidFill>
                <a:schemeClr val="tx1"/>
              </a:solidFill>
            </a:endParaRPr>
          </a:p>
          <a:p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04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88C7-0420-262A-0BA7-4C0C81A4E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267" y="456973"/>
            <a:ext cx="8596668" cy="710243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dirty="0">
                <a:solidFill>
                  <a:srgbClr val="90C226"/>
                </a:solidFill>
                <a:latin typeface="Calibri"/>
                <a:ea typeface="Calibri" panose="020F0502020204030204" pitchFamily="34" charset="0"/>
                <a:cs typeface="Calibri"/>
              </a:rPr>
              <a:t>October Threat Briefing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81352-9D58-74AE-3BD8-11D86004C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36" y="1459678"/>
            <a:ext cx="11602528" cy="4600751"/>
          </a:xfrm>
        </p:spPr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None/>
            </a:pP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</a:pPr>
            <a:r>
              <a:rPr lang="en-US" sz="4133" u="sng" kern="100" dirty="0">
                <a:solidFill>
                  <a:srgbClr val="467886"/>
                </a:solidFill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 tooltip="https://www.scmagazine.com/brief/kentucky-countys-clerks-office-breached-in-ransomhub-attack"/>
              </a:rPr>
              <a:t>Kentucky county’s clerk’s office breached in</a:t>
            </a:r>
            <a:br>
              <a:rPr lang="en-US" sz="4133" u="sng" kern="100" dirty="0">
                <a:solidFill>
                  <a:srgbClr val="467886"/>
                </a:solidFill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 tooltip="https://www.scmagazine.com/brief/kentucky-countys-clerks-office-breached-in-ransomhub-attack"/>
              </a:rPr>
            </a:br>
            <a:r>
              <a:rPr lang="en-US" sz="4133" kern="100" dirty="0">
                <a:solidFill>
                  <a:srgbClr val="467886"/>
                </a:solidFill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 tooltip="https://www.scmagazine.com/brief/kentucky-countys-clerks-office-breached-in-ransomhub-attack"/>
              </a:rPr>
              <a:t>  </a:t>
            </a:r>
            <a:r>
              <a:rPr lang="en-US" sz="4133" u="sng" kern="100" dirty="0">
                <a:solidFill>
                  <a:srgbClr val="467886"/>
                </a:solidFill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 tooltip="https://www.scmagazine.com/brief/kentucky-countys-clerks-office-breached-in-ransomhub-attack"/>
              </a:rPr>
              <a:t>RansomHub attack | SC Media</a:t>
            </a:r>
            <a:br>
              <a:rPr lang="en-US" sz="4133" u="sng" kern="100" dirty="0">
                <a:solidFill>
                  <a:srgbClr val="467886"/>
                </a:solidFill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 tooltip="https://www.scmagazine.com/brief/kentucky-countys-clerks-office-breached-in-ransomhub-attack"/>
              </a:rPr>
            </a:br>
            <a:r>
              <a:rPr lang="en-US" sz="4133" u="sng" kern="100" dirty="0">
                <a:solidFill>
                  <a:srgbClr val="467886"/>
                </a:solidFill>
                <a:effectLst/>
                <a:latin typeface="Trebuchet MS" panose="020B0603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 tooltip="https://www.scmagazine.com/brief/kentucky-countys-clerks-office-breached-in-ransomhub-attack"/>
              </a:rPr>
              <a:t> (scmagazine.com)</a:t>
            </a:r>
            <a:endParaRPr lang="en-US" sz="4133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000" kern="0" dirty="0">
              <a:solidFill>
                <a:srgbClr val="90C226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4300" kern="100" dirty="0">
              <a:solidFill>
                <a:srgbClr val="90C226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dirty="0">
              <a:solidFill>
                <a:schemeClr val="tx1"/>
              </a:solidFill>
            </a:endParaRPr>
          </a:p>
          <a:p>
            <a:endParaRPr lang="en-US" sz="3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875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88C7-0420-262A-0BA7-4C0C81A4E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7" y="600973"/>
            <a:ext cx="8596668" cy="710243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81352-9D58-74AE-3BD8-11D86004C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736" y="1526878"/>
            <a:ext cx="11602528" cy="4600751"/>
          </a:xfr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Feel free to email us at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Admin@gocybercollective.org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have a suggestion on meeting topics, special interest groups, breakfast menu, or anything else we want to hear from you. </a:t>
            </a: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You can register and download past presentations from the website.</a:t>
            </a:r>
          </a:p>
          <a:p>
            <a:pPr lvl="1"/>
            <a:r>
              <a:rPr lang="en-US" sz="3200" dirty="0">
                <a:hlinkClick r:id="rId4"/>
              </a:rPr>
              <a:t>GoCyberCollective.org</a:t>
            </a:r>
            <a:endParaRPr lang="en-US" sz="3200" dirty="0"/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189" lvl="1" indent="0">
              <a:buNone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849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88C7-0420-262A-0BA7-4C0C81A4E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7" y="600973"/>
            <a:ext cx="8596668" cy="710243"/>
          </a:xfr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Event Sponsors</a:t>
            </a:r>
            <a:endParaRPr lang="en-US" sz="5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B345E333-5A28-17E3-497E-0D9474031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9728" y="3378687"/>
            <a:ext cx="5213181" cy="3475455"/>
          </a:xfrm>
          <a:ln>
            <a:solidFill>
              <a:schemeClr val="tx1"/>
            </a:solidFill>
          </a:ln>
        </p:spPr>
      </p:pic>
      <p:pic>
        <p:nvPicPr>
          <p:cNvPr id="5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EE174E1-0B8F-46F3-498D-CAC5BBFE0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250" y="2148189"/>
            <a:ext cx="5690559" cy="151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50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67EAF-FCB9-01B0-D8B7-7B4F9A4A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Get on Network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61CC8-3964-79A2-05C8-277BD56B2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3200" dirty="0"/>
              <a:t>Using found credentials</a:t>
            </a:r>
          </a:p>
          <a:p>
            <a:r>
              <a:rPr lang="en-US" sz="3200" dirty="0"/>
              <a:t>Demonstrates importance of basic networking skills</a:t>
            </a:r>
          </a:p>
        </p:txBody>
      </p:sp>
      <p:pic>
        <p:nvPicPr>
          <p:cNvPr id="7" name="Picture 6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4B91EA1F-FA66-636C-DE6E-1AF07790E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439" y="2262191"/>
            <a:ext cx="7465884" cy="4116235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DDAC79B-6D5E-98DB-FF6A-21C1BCB6D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794" y="349439"/>
            <a:ext cx="5995529" cy="324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539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4" name="Rectangle 23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84D1E653-BE9C-5237-B337-673AB689D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67EAF-FCB9-01B0-D8B7-7B4F9A4A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Map the server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61CC8-3964-79A2-05C8-277BD56B2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3600" dirty="0"/>
              <a:t>Open ports</a:t>
            </a:r>
          </a:p>
          <a:p>
            <a:r>
              <a:rPr lang="en-US" sz="3600" dirty="0"/>
              <a:t>Port 80 (Web server)</a:t>
            </a:r>
          </a:p>
        </p:txBody>
      </p:sp>
    </p:spTree>
    <p:extLst>
      <p:ext uri="{BB962C8B-B14F-4D97-AF65-F5344CB8AC3E}">
        <p14:creationId xmlns:p14="http://schemas.microsoft.com/office/powerpoint/2010/main" val="21277243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4" name="Rectangle 23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67EAF-FCB9-01B0-D8B7-7B4F9A4A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Web Page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61CC8-3964-79A2-05C8-277BD56B2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3600" dirty="0"/>
              <a:t>Gather more info here.</a:t>
            </a:r>
          </a:p>
          <a:p>
            <a:r>
              <a:rPr lang="en-US" sz="3600" dirty="0"/>
              <a:t>Username</a:t>
            </a:r>
          </a:p>
          <a:p>
            <a:r>
              <a:rPr lang="en-US" sz="3600" dirty="0"/>
              <a:t>Hardware</a:t>
            </a:r>
          </a:p>
          <a:p>
            <a:r>
              <a:rPr lang="en-US" sz="3600" dirty="0"/>
              <a:t>Link to info (version #)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D1E653-BE9C-5237-B337-673AB689D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020269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4" name="Rectangle 23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67EAF-FCB9-01B0-D8B7-7B4F9A4A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PDF Linked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61CC8-3964-79A2-05C8-277BD56B2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3600" dirty="0"/>
              <a:t>How the system works.</a:t>
            </a:r>
          </a:p>
          <a:p>
            <a:r>
              <a:rPr lang="en-US" sz="3600" dirty="0"/>
              <a:t>Override code needed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D1E653-BE9C-5237-B337-673AB689D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56" r="9356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182214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4" name="Rectangle 23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67EAF-FCB9-01B0-D8B7-7B4F9A4A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Page Source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61CC8-3964-79A2-05C8-277BD56B2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3600" dirty="0"/>
              <a:t>Comment on exposed directory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D1E653-BE9C-5237-B337-673AB689DD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59" t="-9759"/>
          <a:stretch/>
        </p:blipFill>
        <p:spPr>
          <a:xfrm>
            <a:off x="3261588" y="-126525"/>
            <a:ext cx="8932553" cy="605713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10628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4" name="Rectangle 23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67EAF-FCB9-01B0-D8B7-7B4F9A4A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Test Web Server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61CC8-3964-79A2-05C8-277BD56B2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3600" dirty="0"/>
              <a:t>Use a tool</a:t>
            </a:r>
          </a:p>
          <a:p>
            <a:r>
              <a:rPr lang="en-US" sz="3600" dirty="0"/>
              <a:t>Manipulate the URL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3F3FE14-BB2C-BEEB-48FA-1BE431F0A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053" y="549358"/>
            <a:ext cx="4648200" cy="412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C498983-8736-AB2D-3D8D-5745CD8BF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1172" y="4314750"/>
            <a:ext cx="7472917" cy="2003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8214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CE50F-49B6-6D16-7C6D-95C33A165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Cybersecurity Degree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F5F2E-549A-5BC2-46EC-C7027F3F3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364" y="2056529"/>
            <a:ext cx="10206007" cy="4153348"/>
          </a:xfrm>
        </p:spPr>
        <p:txBody>
          <a:bodyPr>
            <a:normAutofit/>
          </a:bodyPr>
          <a:lstStyle/>
          <a:p>
            <a:r>
              <a:rPr lang="en-US" sz="3600" dirty="0"/>
              <a:t>Cybersecurity Degree Programs focus:</a:t>
            </a:r>
          </a:p>
          <a:p>
            <a:r>
              <a:rPr lang="en-US" sz="3200" dirty="0"/>
              <a:t>Cyber Defense (Secure System Administration)</a:t>
            </a:r>
          </a:p>
          <a:p>
            <a:r>
              <a:rPr lang="en-US" sz="3200" dirty="0"/>
              <a:t>Cyber Crime &amp; Digital Forensics (Cyber Investigation Technology)</a:t>
            </a:r>
          </a:p>
          <a:p>
            <a:r>
              <a:rPr lang="en-US" sz="3200" dirty="0"/>
              <a:t>One-year Technical Certificates</a:t>
            </a:r>
          </a:p>
          <a:p>
            <a:r>
              <a:rPr lang="en-US" sz="3200" dirty="0"/>
              <a:t>Short-term Technical Certificates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95E65-CD09-9271-7EF5-507972FDD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441" y="753228"/>
            <a:ext cx="1024759" cy="102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3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4" name="Rectangle 23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67EAF-FCB9-01B0-D8B7-7B4F9A4A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Docs Exposed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61CC8-3964-79A2-05C8-277BD56B2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4237366" cy="4130834"/>
          </a:xfrm>
        </p:spPr>
        <p:txBody>
          <a:bodyPr>
            <a:normAutofit/>
          </a:bodyPr>
          <a:lstStyle/>
          <a:p>
            <a:r>
              <a:rPr lang="en-US" sz="3600" dirty="0"/>
              <a:t>More documents to recon</a:t>
            </a:r>
          </a:p>
          <a:p>
            <a:r>
              <a:rPr lang="en-US" sz="3600" dirty="0"/>
              <a:t>Example of misconfigured server (an OWSP Top 10)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D1E653-BE9C-5237-B337-673AB689DD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2"/>
          <a:stretch/>
        </p:blipFill>
        <p:spPr>
          <a:xfrm>
            <a:off x="5709522" y="1690"/>
            <a:ext cx="5848530" cy="685631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500219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4" name="Rectangle 23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67EAF-FCB9-01B0-D8B7-7B4F9A4A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Confidential PDF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61CC8-3964-79A2-05C8-277BD56B2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3600" dirty="0"/>
              <a:t>System password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D1E653-BE9C-5237-B337-673AB689D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56" r="9356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534074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4" name="Rectangle 23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67EAF-FCB9-01B0-D8B7-7B4F9A4A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System Access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61CC8-3964-79A2-05C8-277BD56B2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3600" dirty="0"/>
              <a:t>Can use:</a:t>
            </a:r>
          </a:p>
          <a:p>
            <a:r>
              <a:rPr lang="en-US" sz="3600" dirty="0"/>
              <a:t>SSH</a:t>
            </a:r>
          </a:p>
          <a:p>
            <a:r>
              <a:rPr lang="en-US" sz="3600" dirty="0"/>
              <a:t>VNC</a:t>
            </a:r>
          </a:p>
          <a:p>
            <a:r>
              <a:rPr lang="en-US" sz="3600" dirty="0"/>
              <a:t>FTP</a:t>
            </a:r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5E78F951-FA9B-D688-3ADB-54ED2EBD4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035" y="275998"/>
            <a:ext cx="7772400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832E70A-45F7-830F-D921-DAB8CBB04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268" y="2754199"/>
            <a:ext cx="32385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9CD85F7B-2DEE-4A79-EF0B-597D0903E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627" y="3130989"/>
            <a:ext cx="5153717" cy="3403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28210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4" name="Rectangle 23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67EAF-FCB9-01B0-D8B7-7B4F9A4A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Recon Files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61CC8-3964-79A2-05C8-277BD56B2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3600" dirty="0"/>
              <a:t>Find:</a:t>
            </a:r>
          </a:p>
          <a:p>
            <a:r>
              <a:rPr lang="en-US" sz="3600" dirty="0"/>
              <a:t>Safe Lock</a:t>
            </a:r>
          </a:p>
          <a:p>
            <a:r>
              <a:rPr lang="en-US" sz="3600" dirty="0"/>
              <a:t>Source Code</a:t>
            </a:r>
          </a:p>
        </p:txBody>
      </p:sp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1039C193-254C-0B76-CF00-3FE42E24C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766" y="789644"/>
            <a:ext cx="5210558" cy="2766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computer screen shot of text&#10;&#10;Description automatically generated">
            <a:extLst>
              <a:ext uri="{FF2B5EF4-FFF2-40B4-BE49-F238E27FC236}">
                <a16:creationId xmlns:a16="http://schemas.microsoft.com/office/drawing/2014/main" id="{E6FB1A45-9799-CEB6-6E66-807CB46BB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917" y="4441226"/>
            <a:ext cx="10182364" cy="1531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78690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5" name="Rectangle 34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9A8ABED5-2C5B-D6B5-2B2E-F5DCC6D0B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572" b="1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67EAF-FCB9-01B0-D8B7-7B4F9A4A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Source Code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61CC8-3964-79A2-05C8-277BD56B2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2800" dirty="0"/>
              <a:t>Comments on how to override the alarm</a:t>
            </a:r>
          </a:p>
        </p:txBody>
      </p:sp>
    </p:spTree>
    <p:extLst>
      <p:ext uri="{BB962C8B-B14F-4D97-AF65-F5344CB8AC3E}">
        <p14:creationId xmlns:p14="http://schemas.microsoft.com/office/powerpoint/2010/main" val="24229101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146E45C-1450-4186-B501-74F221F89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EDDA48B-BC04-4915-ADA3-A1A9522EB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78C9D07A-5A22-4E55-B18A-47CF07E50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D71E629-0739-4A59-972B-A9E9A450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2F84762E-7FCC-4EAF-B9E7-CE7214491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27A1389-2A5D-4886-AD82-F213767E6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207"/>
            <a:ext cx="12192000" cy="6858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A1038667-0C3F-4764-A24D-DA9D9B474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AC2195B-895A-4535-8ECD-9F5B669C5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571EEFCA-9235-4BC2-85C3-A4EC6EE57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67EAF-FCB9-01B0-D8B7-7B4F9A4A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063262"/>
            <a:ext cx="3739278" cy="26611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dirty="0"/>
              <a:t>Heist Complete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B61CC8-3964-79A2-05C8-277BD56B2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3" y="5101298"/>
            <a:ext cx="3739277" cy="11166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000" dirty="0"/>
              <a:t>Get the loot.</a:t>
            </a:r>
          </a:p>
        </p:txBody>
      </p:sp>
      <p:pic>
        <p:nvPicPr>
          <p:cNvPr id="4" name="Picture 3" descr="A group of people standing around a large screen&#10;&#10;Description automatically generated">
            <a:extLst>
              <a:ext uri="{FF2B5EF4-FFF2-40B4-BE49-F238E27FC236}">
                <a16:creationId xmlns:a16="http://schemas.microsoft.com/office/drawing/2014/main" id="{C6D5BA05-34EB-3650-3114-C890F0B5D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606" y="705481"/>
            <a:ext cx="6260963" cy="544703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161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32380-671D-F6BC-6262-467AF6E8F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NCAE-CD Accreditation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6AE9A-6629-2573-E709-11AACEF4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0502686" cy="3599316"/>
          </a:xfrm>
        </p:spPr>
        <p:txBody>
          <a:bodyPr>
            <a:normAutofit/>
          </a:bodyPr>
          <a:lstStyle/>
          <a:p>
            <a:r>
              <a:rPr lang="en-US" sz="3200" dirty="0"/>
              <a:t>Sinclair is a National Center of Academic Excellence in Cyber Defense (NCAE-CD) </a:t>
            </a:r>
          </a:p>
          <a:p>
            <a:r>
              <a:rPr lang="en-US" sz="3200" dirty="0"/>
              <a:t>Through NSA and CISA. </a:t>
            </a:r>
          </a:p>
          <a:p>
            <a:r>
              <a:rPr lang="en-US" sz="3200" dirty="0"/>
              <a:t>Only 467 institutions hold this title.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2B29B-E3B9-5967-74B7-F6C60604A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441" y="753228"/>
            <a:ext cx="1024759" cy="102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4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49560-8A40-D05B-7061-9992FDE27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F13A6-7BBF-DF44-6CE6-3BDCBFB91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Certification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3406D-0383-8F72-F12A-5C6265CAF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069" y="2055581"/>
            <a:ext cx="11303131" cy="4513383"/>
          </a:xfrm>
        </p:spPr>
        <p:txBody>
          <a:bodyPr>
            <a:normAutofit/>
          </a:bodyPr>
          <a:lstStyle/>
          <a:p>
            <a:r>
              <a:rPr lang="en-US" sz="3200" dirty="0"/>
              <a:t>CompTIA Security+</a:t>
            </a:r>
          </a:p>
          <a:p>
            <a:r>
              <a:rPr lang="en-US" sz="3200" dirty="0"/>
              <a:t>CompTIA Pen Test+</a:t>
            </a:r>
          </a:p>
          <a:p>
            <a:r>
              <a:rPr lang="en-US" sz="3200" dirty="0"/>
              <a:t>CompTIA Net+</a:t>
            </a:r>
          </a:p>
          <a:p>
            <a:r>
              <a:rPr lang="en-US" sz="3200" dirty="0"/>
              <a:t>CompTIA A+</a:t>
            </a:r>
          </a:p>
          <a:p>
            <a:r>
              <a:rPr lang="en-US" sz="3200" dirty="0"/>
              <a:t>Cisco CCNA</a:t>
            </a:r>
          </a:p>
          <a:p>
            <a:r>
              <a:rPr lang="en-US" sz="3200" dirty="0"/>
              <a:t>EC-Council Certified Ethical Hacker</a:t>
            </a:r>
          </a:p>
          <a:p>
            <a:r>
              <a:rPr lang="en-US" sz="3200" dirty="0"/>
              <a:t>EC-Council: Certified Hacking Forensics Investigator </a:t>
            </a:r>
            <a:r>
              <a:rPr lang="en-US" sz="2000" dirty="0"/>
              <a:t>(DoD recognized)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BE10E-7E20-FC56-9F41-CF72C7B82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441" y="753228"/>
            <a:ext cx="1024759" cy="102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EE9F0-AA39-1298-4F2E-75EA6B93D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B18C5-2D87-A575-56D7-906F3AFB4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Transfer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31215-434E-0181-06C6-5235D8DB0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069" y="2024051"/>
            <a:ext cx="10112005" cy="4292528"/>
          </a:xfrm>
        </p:spPr>
        <p:txBody>
          <a:bodyPr>
            <a:normAutofit/>
          </a:bodyPr>
          <a:lstStyle/>
          <a:p>
            <a:r>
              <a:rPr lang="en-US" sz="3200" dirty="0"/>
              <a:t>Our cyber programs transfer seamlessly to:</a:t>
            </a:r>
          </a:p>
          <a:p>
            <a:r>
              <a:rPr lang="en-US" sz="3200" dirty="0"/>
              <a:t>Wright State University</a:t>
            </a:r>
          </a:p>
          <a:p>
            <a:r>
              <a:rPr lang="en-US" sz="3200" dirty="0"/>
              <a:t>University of Dayton</a:t>
            </a:r>
          </a:p>
          <a:p>
            <a:r>
              <a:rPr lang="en-US" sz="3200" dirty="0"/>
              <a:t>University of Cincinnati</a:t>
            </a:r>
          </a:p>
          <a:p>
            <a:r>
              <a:rPr lang="en-US" sz="3200" dirty="0"/>
              <a:t>Franklin University</a:t>
            </a:r>
          </a:p>
          <a:p>
            <a:r>
              <a:rPr lang="en-US" sz="3200" dirty="0"/>
              <a:t>WGU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4D7757-E95E-4852-C458-A2DF173DD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441" y="753228"/>
            <a:ext cx="1024759" cy="102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8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{A215E135-4999-6A4F-8D4C-1C7C450B8DDA}tf10001057</Template>
  <TotalTime>1205</TotalTime>
  <Words>1252</Words>
  <Application>Microsoft Office PowerPoint</Application>
  <PresentationFormat>Widescreen</PresentationFormat>
  <Paragraphs>212</Paragraphs>
  <Slides>65</Slides>
  <Notes>9</Notes>
  <HiddenSlides>12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Berlin</vt:lpstr>
      <vt:lpstr>Facet</vt:lpstr>
      <vt:lpstr>PowerPoint Presentation</vt:lpstr>
      <vt:lpstr>October Announcements</vt:lpstr>
      <vt:lpstr>October Announcements – (cont’d)</vt:lpstr>
      <vt:lpstr>Cybersecurity Capabilities</vt:lpstr>
      <vt:lpstr>Agenda</vt:lpstr>
      <vt:lpstr>Cybersecurity Degree Programs</vt:lpstr>
      <vt:lpstr>NCAE-CD Accreditation</vt:lpstr>
      <vt:lpstr>Industry Certification Alignment</vt:lpstr>
      <vt:lpstr>University Transfer Partnerships</vt:lpstr>
      <vt:lpstr>CyAD Conference</vt:lpstr>
      <vt:lpstr>Grants &amp; National Leadership</vt:lpstr>
      <vt:lpstr>PowerPoint Presentation</vt:lpstr>
      <vt:lpstr>PowerPoint Presentation</vt:lpstr>
      <vt:lpstr>What is Sticker Heist</vt:lpstr>
      <vt:lpstr>What is Sticker heist</vt:lpstr>
      <vt:lpstr>Design Thoughts</vt:lpstr>
      <vt:lpstr>Design and History on Site</vt:lpstr>
      <vt:lpstr>New - 2024 System</vt:lpstr>
      <vt:lpstr>The Sticker Heist Scenario</vt:lpstr>
      <vt:lpstr>Scenario</vt:lpstr>
      <vt:lpstr>Scenario - Mission</vt:lpstr>
      <vt:lpstr>Scenario - Objective</vt:lpstr>
      <vt:lpstr>Scenario - Rules</vt:lpstr>
      <vt:lpstr>Pentesting</vt:lpstr>
      <vt:lpstr>The Sticker Heist Hardware</vt:lpstr>
      <vt:lpstr>Components</vt:lpstr>
      <vt:lpstr>The Sticker Heist Software</vt:lpstr>
      <vt:lpstr>Software</vt:lpstr>
      <vt:lpstr>Canvas</vt:lpstr>
      <vt:lpstr>Canvas</vt:lpstr>
      <vt:lpstr>Canvas</vt:lpstr>
      <vt:lpstr>Heist Facilitators Guide</vt:lpstr>
      <vt:lpstr>Worksheets and Labs</vt:lpstr>
      <vt:lpstr>Worksheets</vt:lpstr>
      <vt:lpstr>Mapping to Security + Course</vt:lpstr>
      <vt:lpstr>NIST / NICE Framework</vt:lpstr>
      <vt:lpstr>NIST/NICE Mapping</vt:lpstr>
      <vt:lpstr>Running the Heist</vt:lpstr>
      <vt:lpstr>General</vt:lpstr>
      <vt:lpstr>Heist Steps</vt:lpstr>
      <vt:lpstr>Using Common Pentesting Workflow</vt:lpstr>
      <vt:lpstr>Heist Steps</vt:lpstr>
      <vt:lpstr>Default Password / Passcode</vt:lpstr>
      <vt:lpstr>Written Down / Exposed Password</vt:lpstr>
      <vt:lpstr>Vulnerabilities</vt:lpstr>
      <vt:lpstr>PowerPoint Presentation</vt:lpstr>
      <vt:lpstr>Thank You</vt:lpstr>
      <vt:lpstr>October Threat Briefing</vt:lpstr>
      <vt:lpstr>October Threat Briefing</vt:lpstr>
      <vt:lpstr>October Threat Briefing</vt:lpstr>
      <vt:lpstr>October Threat Briefing</vt:lpstr>
      <vt:lpstr>Information</vt:lpstr>
      <vt:lpstr>Event Sponsors</vt:lpstr>
      <vt:lpstr>Get on Network</vt:lpstr>
      <vt:lpstr>Map the server</vt:lpstr>
      <vt:lpstr>Web Page</vt:lpstr>
      <vt:lpstr>PDF Linked</vt:lpstr>
      <vt:lpstr>Page Source</vt:lpstr>
      <vt:lpstr>Test Web Server</vt:lpstr>
      <vt:lpstr>Docs Exposed</vt:lpstr>
      <vt:lpstr>Confidential PDF</vt:lpstr>
      <vt:lpstr>System Access</vt:lpstr>
      <vt:lpstr>Recon Files</vt:lpstr>
      <vt:lpstr>Source Code</vt:lpstr>
      <vt:lpstr>Heist Complete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Sticker Heist</dc:title>
  <dc:creator>Libassi, Mike</dc:creator>
  <cp:lastModifiedBy>Libassi, Mike</cp:lastModifiedBy>
  <cp:revision>77</cp:revision>
  <dcterms:created xsi:type="dcterms:W3CDTF">2024-02-22T16:50:12Z</dcterms:created>
  <dcterms:modified xsi:type="dcterms:W3CDTF">2024-10-15T19:44:47Z</dcterms:modified>
</cp:coreProperties>
</file>